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85" r:id="rId3"/>
    <p:sldId id="276" r:id="rId4"/>
    <p:sldId id="277" r:id="rId5"/>
    <p:sldId id="278" r:id="rId6"/>
    <p:sldId id="279" r:id="rId7"/>
    <p:sldId id="280" r:id="rId8"/>
    <p:sldId id="283" r:id="rId9"/>
    <p:sldId id="258" r:id="rId10"/>
    <p:sldId id="257" r:id="rId11"/>
    <p:sldId id="259" r:id="rId12"/>
    <p:sldId id="273" r:id="rId13"/>
    <p:sldId id="274" r:id="rId14"/>
    <p:sldId id="275" r:id="rId15"/>
    <p:sldId id="270" r:id="rId16"/>
    <p:sldId id="267" r:id="rId17"/>
    <p:sldId id="269" r:id="rId18"/>
    <p:sldId id="271" r:id="rId19"/>
    <p:sldId id="261" r:id="rId20"/>
    <p:sldId id="262" r:id="rId21"/>
    <p:sldId id="265" r:id="rId22"/>
    <p:sldId id="263" r:id="rId23"/>
    <p:sldId id="284" r:id="rId24"/>
    <p:sldId id="266" r:id="rId25"/>
    <p:sldId id="264" r:id="rId26"/>
    <p:sldId id="260"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1594" autoAdjust="0"/>
  </p:normalViewPr>
  <p:slideViewPr>
    <p:cSldViewPr>
      <p:cViewPr varScale="1">
        <p:scale>
          <a:sx n="70" d="100"/>
          <a:sy n="70" d="100"/>
        </p:scale>
        <p:origin x="-2432"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eg>
</file>

<file path=ppt/media/image2.jpeg>
</file>

<file path=ppt/media/image3.jpeg>
</file>

<file path=ppt/media/image5.jpeg>
</file>

<file path=ppt/media/image6.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B37834-957C-4137-9DC8-9A01890282A1}" type="datetimeFigureOut">
              <a:rPr lang="en-NZ" smtClean="0"/>
              <a:pPr/>
              <a:t>15/12/14</a:t>
            </a:fld>
            <a:endParaRPr lang="en-NZ"/>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2FFF91-9A8C-40D9-854B-48AD3715AC40}" type="slidenum">
              <a:rPr lang="en-NZ" smtClean="0"/>
              <a:pPr/>
              <a:t>‹#›</a:t>
            </a:fld>
            <a:endParaRPr lang="en-NZ"/>
          </a:p>
        </p:txBody>
      </p:sp>
    </p:spTree>
    <p:extLst>
      <p:ext uri="{BB962C8B-B14F-4D97-AF65-F5344CB8AC3E}">
        <p14:creationId xmlns:p14="http://schemas.microsoft.com/office/powerpoint/2010/main" val="28759228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 Id="rId3" Type="http://schemas.openxmlformats.org/officeDocument/2006/relationships/hyperlink" Target="http://en.wikipedia.org/wiki/Principal_component_analysis"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dirty="0" smtClean="0"/>
              <a:t>Ordinations</a:t>
            </a:r>
            <a:r>
              <a:rPr lang="en-NZ" baseline="0" dirty="0" smtClean="0"/>
              <a:t> are not so mysterious as they appear. Uses include:</a:t>
            </a:r>
          </a:p>
          <a:p>
            <a:r>
              <a:rPr lang="en-NZ" baseline="0" dirty="0" smtClean="0"/>
              <a:t>Undergraduate biology class fieldtrip: does the vegetation community differ between northerly (beech and manuka dominated) and southern (ozothamnus and dracophyllum dominated) aspects?</a:t>
            </a:r>
          </a:p>
          <a:p>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4</a:t>
            </a:fld>
            <a:endParaRPr lang="en-N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dirty="0" smtClean="0"/>
              <a:t>PCA Conceptually the goal of PCA is to reduce the number of variables of interest into a smaller set of components</a:t>
            </a:r>
          </a:p>
          <a:p>
            <a:r>
              <a:rPr lang="en-NZ" dirty="0" smtClean="0"/>
              <a:t>• PCA analyzes</a:t>
            </a:r>
            <a:r>
              <a:rPr lang="en-NZ" baseline="0" dirty="0" smtClean="0"/>
              <a:t> </a:t>
            </a:r>
            <a:r>
              <a:rPr lang="en-NZ" dirty="0" smtClean="0"/>
              <a:t>the all the variance in the in the variables and reorganizes it into a new set of components equal to the number of original variables</a:t>
            </a:r>
          </a:p>
          <a:p>
            <a:r>
              <a:rPr lang="en-NZ" dirty="0" smtClean="0"/>
              <a:t>• Regarding the new components:</a:t>
            </a:r>
          </a:p>
          <a:p>
            <a:r>
              <a:rPr lang="en-NZ" dirty="0" smtClean="0"/>
              <a:t>▫ They are independent</a:t>
            </a:r>
          </a:p>
          <a:p>
            <a:r>
              <a:rPr lang="en-NZ" dirty="0" smtClean="0"/>
              <a:t>▫ They decrease in the amount of variance in the originals they account for</a:t>
            </a:r>
          </a:p>
          <a:p>
            <a:r>
              <a:rPr lang="en-NZ" dirty="0" smtClean="0"/>
              <a:t>x First component captures most of the variance, 2nd second most and so on until all the variance is accounted for</a:t>
            </a:r>
          </a:p>
          <a:p>
            <a:r>
              <a:rPr lang="en-NZ" dirty="0" smtClean="0"/>
              <a:t>▫ Only some will be retained for further study (dimension reduction)</a:t>
            </a:r>
          </a:p>
          <a:p>
            <a:r>
              <a:rPr lang="en-NZ" dirty="0" smtClean="0"/>
              <a:t>x Since the first few capture most of the variance they are typically of focus</a:t>
            </a:r>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13</a:t>
            </a:fld>
            <a:endParaRPr lang="en-N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sz="1200" b="0" i="0" kern="1200" dirty="0" smtClean="0">
                <a:solidFill>
                  <a:schemeClr val="tx1"/>
                </a:solidFill>
                <a:latin typeface="+mn-lt"/>
                <a:ea typeface="+mn-ea"/>
                <a:cs typeface="+mn-cs"/>
              </a:rPr>
              <a:t>It is conceptually similar to </a:t>
            </a:r>
            <a:r>
              <a:rPr lang="en-NZ" sz="1200" b="0" i="0" u="none" strike="noStrike" kern="1200" dirty="0" smtClean="0">
                <a:solidFill>
                  <a:schemeClr val="tx1"/>
                </a:solidFill>
                <a:latin typeface="+mn-lt"/>
                <a:ea typeface="+mn-ea"/>
                <a:cs typeface="+mn-cs"/>
                <a:hlinkClick r:id="rId3" tooltip="Principal component analysis"/>
              </a:rPr>
              <a:t>principal component analysis</a:t>
            </a:r>
            <a:r>
              <a:rPr lang="en-NZ" sz="1200" b="0" i="0" kern="1200" dirty="0" smtClean="0">
                <a:solidFill>
                  <a:schemeClr val="tx1"/>
                </a:solidFill>
                <a:latin typeface="+mn-lt"/>
                <a:ea typeface="+mn-ea"/>
                <a:cs typeface="+mn-cs"/>
              </a:rPr>
              <a:t>, but applies to categorical rather than continuous data.</a:t>
            </a:r>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14</a:t>
            </a:fld>
            <a:endParaRPr lang="en-NZ"/>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15</a:t>
            </a:fld>
            <a:endParaRPr lang="en-NZ"/>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sz="1200" dirty="0" smtClean="0"/>
              <a:t>Chi-square transformed data matrix is subjected to weighted linear regression on constraining variables, and the fitted values are submitted to correspondence analysis performed via singular value decomposition. With weighted linear regression of constraining</a:t>
            </a:r>
            <a:r>
              <a:rPr lang="en-NZ" sz="1200" baseline="0" dirty="0" smtClean="0"/>
              <a:t> variables more weight is given to data points that are assumed to have less error associated with them.</a:t>
            </a:r>
            <a:endParaRPr lang="en-NZ" sz="1200" dirty="0" smtClean="0"/>
          </a:p>
          <a:p>
            <a:r>
              <a:rPr lang="en-NZ" sz="1200" b="0" i="0" kern="1200" dirty="0" smtClean="0">
                <a:solidFill>
                  <a:schemeClr val="tx1"/>
                </a:solidFill>
                <a:latin typeface="+mn-lt"/>
                <a:ea typeface="+mn-ea"/>
                <a:cs typeface="+mn-cs"/>
              </a:rPr>
              <a:t>Function rda is similar, but uses ordinary, </a:t>
            </a:r>
            <a:r>
              <a:rPr lang="en-NZ" sz="1200" b="0" i="0" kern="1200" dirty="0" err="1" smtClean="0">
                <a:solidFill>
                  <a:schemeClr val="tx1"/>
                </a:solidFill>
                <a:latin typeface="+mn-lt"/>
                <a:ea typeface="+mn-ea"/>
                <a:cs typeface="+mn-cs"/>
              </a:rPr>
              <a:t>unweighted</a:t>
            </a:r>
            <a:r>
              <a:rPr lang="en-NZ" sz="1200" b="0" i="0" kern="1200" dirty="0" smtClean="0">
                <a:solidFill>
                  <a:schemeClr val="tx1"/>
                </a:solidFill>
                <a:latin typeface="+mn-lt"/>
                <a:ea typeface="+mn-ea"/>
                <a:cs typeface="+mn-cs"/>
              </a:rPr>
              <a:t> linear regression and </a:t>
            </a:r>
            <a:r>
              <a:rPr lang="en-NZ" sz="1200" b="0" i="0" kern="1200" dirty="0" err="1" smtClean="0">
                <a:solidFill>
                  <a:schemeClr val="tx1"/>
                </a:solidFill>
                <a:latin typeface="+mn-lt"/>
                <a:ea typeface="+mn-ea"/>
                <a:cs typeface="+mn-cs"/>
              </a:rPr>
              <a:t>unweighted</a:t>
            </a:r>
            <a:r>
              <a:rPr lang="en-NZ" sz="1200" b="0" i="0" kern="1200" dirty="0" smtClean="0">
                <a:solidFill>
                  <a:schemeClr val="tx1"/>
                </a:solidFill>
                <a:latin typeface="+mn-lt"/>
                <a:ea typeface="+mn-ea"/>
                <a:cs typeface="+mn-cs"/>
              </a:rPr>
              <a:t> SVD.</a:t>
            </a:r>
          </a:p>
          <a:p>
            <a:r>
              <a:rPr lang="en-NZ" sz="1200" b="0" i="0" kern="1200" dirty="0" smtClean="0">
                <a:solidFill>
                  <a:schemeClr val="tx1"/>
                </a:solidFill>
                <a:latin typeface="+mn-lt"/>
                <a:ea typeface="+mn-ea"/>
                <a:cs typeface="+mn-cs"/>
              </a:rPr>
              <a:t>SVD</a:t>
            </a:r>
            <a:r>
              <a:rPr lang="en-NZ" sz="1200" b="0" i="0" kern="1200" baseline="0" dirty="0" smtClean="0">
                <a:solidFill>
                  <a:schemeClr val="tx1"/>
                </a:solidFill>
                <a:latin typeface="+mn-lt"/>
                <a:ea typeface="+mn-ea"/>
                <a:cs typeface="+mn-cs"/>
              </a:rPr>
              <a:t> or singular value decomposition involves. </a:t>
            </a:r>
          </a:p>
          <a:p>
            <a:r>
              <a:rPr lang="en-NZ" sz="1200" b="0" i="0" kern="1200" baseline="0" dirty="0" smtClean="0">
                <a:solidFill>
                  <a:schemeClr val="tx1"/>
                </a:solidFill>
                <a:latin typeface="+mn-lt"/>
                <a:ea typeface="+mn-ea"/>
                <a:cs typeface="+mn-cs"/>
              </a:rPr>
              <a:t>Each of these methods have numerous papers about them. The above is only the briefest of synopses for the practicing ecologist.</a:t>
            </a:r>
          </a:p>
          <a:p>
            <a:endParaRPr lang="en-NZ" sz="1200" dirty="0" smtClean="0"/>
          </a:p>
        </p:txBody>
      </p:sp>
      <p:sp>
        <p:nvSpPr>
          <p:cNvPr id="4" name="Slide Number Placeholder 3"/>
          <p:cNvSpPr>
            <a:spLocks noGrp="1"/>
          </p:cNvSpPr>
          <p:nvPr>
            <p:ph type="sldNum" sz="quarter" idx="10"/>
          </p:nvPr>
        </p:nvSpPr>
        <p:spPr/>
        <p:txBody>
          <a:bodyPr/>
          <a:lstStyle/>
          <a:p>
            <a:fld id="{A62FFF91-9A8C-40D9-854B-48AD3715AC40}" type="slidenum">
              <a:rPr lang="en-NZ" smtClean="0"/>
              <a:pPr/>
              <a:t>19</a:t>
            </a:fld>
            <a:endParaRPr lang="en-NZ"/>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21</a:t>
            </a:fld>
            <a:endParaRPr lang="en-NZ"/>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Jon discusses</a:t>
            </a:r>
            <a:r>
              <a:rPr lang="en-US" baseline="0" dirty="0" smtClean="0"/>
              <a:t> his use of variance partitioning in his thesis here (example of RDA).</a:t>
            </a:r>
            <a:endParaRPr lang="en-US"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23</a:t>
            </a:fld>
            <a:endParaRPr lang="en-NZ"/>
          </a:p>
        </p:txBody>
      </p:sp>
    </p:spTree>
    <p:extLst>
      <p:ext uri="{BB962C8B-B14F-4D97-AF65-F5344CB8AC3E}">
        <p14:creationId xmlns:p14="http://schemas.microsoft.com/office/powerpoint/2010/main" val="3070825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dirty="0" smtClean="0"/>
              <a:t>Short</a:t>
            </a:r>
            <a:r>
              <a:rPr lang="en-NZ" baseline="0" dirty="0" smtClean="0"/>
              <a:t> answer – yes </a:t>
            </a:r>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5</a:t>
            </a:fld>
            <a:endParaRPr lang="en-N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dirty="0" smtClean="0"/>
              <a:t>Which</a:t>
            </a:r>
            <a:r>
              <a:rPr lang="en-NZ" baseline="0" dirty="0" smtClean="0"/>
              <a:t> species inhabit weta motels? How does the composition change as distance to edge increases?</a:t>
            </a:r>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6</a:t>
            </a:fld>
            <a:endParaRPr lang="en-N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dirty="0" smtClean="0"/>
              <a:t>Communities in which tree weta live differ,</a:t>
            </a:r>
            <a:r>
              <a:rPr lang="en-NZ" baseline="0" dirty="0" smtClean="0"/>
              <a:t> but strong effect of distance seen</a:t>
            </a:r>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7</a:t>
            </a:fld>
            <a:endParaRPr lang="en-N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Structure for today’s seminar.</a:t>
            </a:r>
            <a:endParaRPr lang="en-US"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8</a:t>
            </a:fld>
            <a:endParaRPr lang="en-NZ"/>
          </a:p>
        </p:txBody>
      </p:sp>
    </p:spTree>
    <p:extLst>
      <p:ext uri="{BB962C8B-B14F-4D97-AF65-F5344CB8AC3E}">
        <p14:creationId xmlns:p14="http://schemas.microsoft.com/office/powerpoint/2010/main" val="13501818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9</a:t>
            </a:fld>
            <a:endParaRPr lang="en-N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dirty="0" smtClean="0"/>
              <a:t>Euclidean</a:t>
            </a:r>
            <a:r>
              <a:rPr lang="en-NZ" baseline="0" dirty="0" smtClean="0"/>
              <a:t> </a:t>
            </a:r>
            <a:r>
              <a:rPr lang="en-NZ" dirty="0" smtClean="0"/>
              <a:t>can </a:t>
            </a:r>
            <a:r>
              <a:rPr lang="en-NZ" dirty="0" smtClean="0"/>
              <a:t>pose</a:t>
            </a:r>
            <a:r>
              <a:rPr lang="en-NZ" baseline="0" dirty="0" smtClean="0"/>
              <a:t> problems </a:t>
            </a:r>
            <a:r>
              <a:rPr lang="en-NZ" baseline="0" dirty="0" smtClean="0"/>
              <a:t>where </a:t>
            </a:r>
            <a:r>
              <a:rPr lang="en-NZ" baseline="0" dirty="0" smtClean="0"/>
              <a:t>two sites with no shared species may be considered more closely related than sites that have some of the same species.</a:t>
            </a:r>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10</a:t>
            </a:fld>
            <a:endParaRPr lang="en-N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dirty="0" smtClean="0"/>
              <a:t>PCA Conceptually the goal of PCA is to reduce the number of variables of interest into a smaller set of components</a:t>
            </a:r>
          </a:p>
          <a:p>
            <a:r>
              <a:rPr lang="en-NZ" dirty="0" smtClean="0"/>
              <a:t>• PCA analyzes</a:t>
            </a:r>
            <a:r>
              <a:rPr lang="en-NZ" baseline="0" dirty="0" smtClean="0"/>
              <a:t> </a:t>
            </a:r>
            <a:r>
              <a:rPr lang="en-NZ" dirty="0" smtClean="0"/>
              <a:t>the all the variance in the in the variables and reorganizes it into a new set of components equal to the number of original variables</a:t>
            </a:r>
          </a:p>
          <a:p>
            <a:r>
              <a:rPr lang="en-NZ" dirty="0" smtClean="0"/>
              <a:t>• Regarding the new components:</a:t>
            </a:r>
          </a:p>
          <a:p>
            <a:r>
              <a:rPr lang="en-NZ" dirty="0" smtClean="0"/>
              <a:t>▫ They are independent</a:t>
            </a:r>
          </a:p>
          <a:p>
            <a:r>
              <a:rPr lang="en-NZ" dirty="0" smtClean="0"/>
              <a:t>▫ They decrease in the amount of variance in the originals they account for</a:t>
            </a:r>
          </a:p>
          <a:p>
            <a:r>
              <a:rPr lang="en-NZ" dirty="0" smtClean="0"/>
              <a:t>x First component captures most of the variance, 2nd second most and so on until all the variance is accounted for</a:t>
            </a:r>
          </a:p>
          <a:p>
            <a:r>
              <a:rPr lang="en-NZ" dirty="0" smtClean="0"/>
              <a:t>▫ Only some will be retained for further study (dimension reduction)</a:t>
            </a:r>
          </a:p>
          <a:p>
            <a:r>
              <a:rPr lang="en-NZ" dirty="0" smtClean="0"/>
              <a:t>x Since the first few capture most of the variance they are typically of focus</a:t>
            </a:r>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11</a:t>
            </a:fld>
            <a:endParaRPr lang="en-N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NZ" dirty="0" smtClean="0"/>
              <a:t>Conceptually </a:t>
            </a:r>
            <a:r>
              <a:rPr lang="en-NZ" dirty="0" smtClean="0"/>
              <a:t>the goal of PCA is to reduce the number of variables of interest into a smaller set of components</a:t>
            </a:r>
          </a:p>
          <a:p>
            <a:r>
              <a:rPr lang="en-NZ" dirty="0" smtClean="0"/>
              <a:t>• PCA analyzes</a:t>
            </a:r>
            <a:r>
              <a:rPr lang="en-NZ" baseline="0" dirty="0" smtClean="0"/>
              <a:t> </a:t>
            </a:r>
            <a:r>
              <a:rPr lang="en-NZ" dirty="0" smtClean="0"/>
              <a:t>the all the variance in the in the variables and reorganizes it into a new set of components equal to the number of original variables</a:t>
            </a:r>
          </a:p>
          <a:p>
            <a:r>
              <a:rPr lang="en-NZ" dirty="0" smtClean="0"/>
              <a:t>• Regarding the new components:</a:t>
            </a:r>
          </a:p>
          <a:p>
            <a:r>
              <a:rPr lang="en-NZ" dirty="0" smtClean="0"/>
              <a:t>▫ They are independent</a:t>
            </a:r>
          </a:p>
          <a:p>
            <a:r>
              <a:rPr lang="en-NZ" dirty="0" smtClean="0"/>
              <a:t>▫ They decrease in the amount of variance in the originals they account for</a:t>
            </a:r>
          </a:p>
          <a:p>
            <a:r>
              <a:rPr lang="en-NZ" dirty="0" smtClean="0"/>
              <a:t>x First component captures most of the variance, 2nd second most and so on until all the variance is accounted for</a:t>
            </a:r>
          </a:p>
          <a:p>
            <a:r>
              <a:rPr lang="en-NZ" dirty="0" smtClean="0"/>
              <a:t>▫ Only some will be retained for further study (dimension reduction)</a:t>
            </a:r>
          </a:p>
          <a:p>
            <a:r>
              <a:rPr lang="en-NZ" dirty="0" smtClean="0"/>
              <a:t>x Since the first few capture most of the variance they are typically of focus</a:t>
            </a:r>
            <a:endParaRPr lang="en-NZ" dirty="0"/>
          </a:p>
        </p:txBody>
      </p:sp>
      <p:sp>
        <p:nvSpPr>
          <p:cNvPr id="4" name="Slide Number Placeholder 3"/>
          <p:cNvSpPr>
            <a:spLocks noGrp="1"/>
          </p:cNvSpPr>
          <p:nvPr>
            <p:ph type="sldNum" sz="quarter" idx="10"/>
          </p:nvPr>
        </p:nvSpPr>
        <p:spPr/>
        <p:txBody>
          <a:bodyPr/>
          <a:lstStyle/>
          <a:p>
            <a:fld id="{A62FFF91-9A8C-40D9-854B-48AD3715AC40}" type="slidenum">
              <a:rPr lang="en-NZ" smtClean="0"/>
              <a:pPr/>
              <a:t>12</a:t>
            </a:fld>
            <a:endParaRPr lang="en-NZ"/>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NZ"/>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NZ"/>
          </a:p>
        </p:txBody>
      </p:sp>
      <p:sp>
        <p:nvSpPr>
          <p:cNvPr id="4" name="Date Placeholder 3"/>
          <p:cNvSpPr>
            <a:spLocks noGrp="1"/>
          </p:cNvSpPr>
          <p:nvPr>
            <p:ph type="dt" sz="half" idx="10"/>
          </p:nvPr>
        </p:nvSpPr>
        <p:spPr/>
        <p:txBody>
          <a:bodyPr/>
          <a:lstStyle/>
          <a:p>
            <a:fld id="{3BE960CB-1F0C-4AA8-B681-F5F52012394B}" type="datetimeFigureOut">
              <a:rPr lang="en-NZ" smtClean="0"/>
              <a:pPr/>
              <a:t>15/12/14</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NZ"/>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Date Placeholder 3"/>
          <p:cNvSpPr>
            <a:spLocks noGrp="1"/>
          </p:cNvSpPr>
          <p:nvPr>
            <p:ph type="dt" sz="half" idx="10"/>
          </p:nvPr>
        </p:nvSpPr>
        <p:spPr/>
        <p:txBody>
          <a:bodyPr/>
          <a:lstStyle/>
          <a:p>
            <a:fld id="{3BE960CB-1F0C-4AA8-B681-F5F52012394B}" type="datetimeFigureOut">
              <a:rPr lang="en-NZ" smtClean="0"/>
              <a:pPr/>
              <a:t>15/12/14</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NZ"/>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Date Placeholder 3"/>
          <p:cNvSpPr>
            <a:spLocks noGrp="1"/>
          </p:cNvSpPr>
          <p:nvPr>
            <p:ph type="dt" sz="half" idx="10"/>
          </p:nvPr>
        </p:nvSpPr>
        <p:spPr/>
        <p:txBody>
          <a:bodyPr/>
          <a:lstStyle/>
          <a:p>
            <a:fld id="{3BE960CB-1F0C-4AA8-B681-F5F52012394B}" type="datetimeFigureOut">
              <a:rPr lang="en-NZ" smtClean="0"/>
              <a:pPr/>
              <a:t>15/12/14</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NZ"/>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Date Placeholder 3"/>
          <p:cNvSpPr>
            <a:spLocks noGrp="1"/>
          </p:cNvSpPr>
          <p:nvPr>
            <p:ph type="dt" sz="half" idx="10"/>
          </p:nvPr>
        </p:nvSpPr>
        <p:spPr/>
        <p:txBody>
          <a:bodyPr/>
          <a:lstStyle/>
          <a:p>
            <a:fld id="{3BE960CB-1F0C-4AA8-B681-F5F52012394B}" type="datetimeFigureOut">
              <a:rPr lang="en-NZ" smtClean="0"/>
              <a:pPr/>
              <a:t>15/12/14</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NZ"/>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BE960CB-1F0C-4AA8-B681-F5F52012394B}" type="datetimeFigureOut">
              <a:rPr lang="en-NZ" smtClean="0"/>
              <a:pPr/>
              <a:t>15/12/14</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NZ"/>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5" name="Date Placeholder 4"/>
          <p:cNvSpPr>
            <a:spLocks noGrp="1"/>
          </p:cNvSpPr>
          <p:nvPr>
            <p:ph type="dt" sz="half" idx="10"/>
          </p:nvPr>
        </p:nvSpPr>
        <p:spPr/>
        <p:txBody>
          <a:bodyPr/>
          <a:lstStyle/>
          <a:p>
            <a:fld id="{3BE960CB-1F0C-4AA8-B681-F5F52012394B}" type="datetimeFigureOut">
              <a:rPr lang="en-NZ" smtClean="0"/>
              <a:pPr/>
              <a:t>15/12/14</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NZ"/>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7" name="Date Placeholder 6"/>
          <p:cNvSpPr>
            <a:spLocks noGrp="1"/>
          </p:cNvSpPr>
          <p:nvPr>
            <p:ph type="dt" sz="half" idx="10"/>
          </p:nvPr>
        </p:nvSpPr>
        <p:spPr/>
        <p:txBody>
          <a:bodyPr/>
          <a:lstStyle/>
          <a:p>
            <a:fld id="{3BE960CB-1F0C-4AA8-B681-F5F52012394B}" type="datetimeFigureOut">
              <a:rPr lang="en-NZ" smtClean="0"/>
              <a:pPr/>
              <a:t>15/12/14</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NZ"/>
          </a:p>
        </p:txBody>
      </p:sp>
      <p:sp>
        <p:nvSpPr>
          <p:cNvPr id="3" name="Date Placeholder 2"/>
          <p:cNvSpPr>
            <a:spLocks noGrp="1"/>
          </p:cNvSpPr>
          <p:nvPr>
            <p:ph type="dt" sz="half" idx="10"/>
          </p:nvPr>
        </p:nvSpPr>
        <p:spPr/>
        <p:txBody>
          <a:bodyPr/>
          <a:lstStyle/>
          <a:p>
            <a:fld id="{3BE960CB-1F0C-4AA8-B681-F5F52012394B}" type="datetimeFigureOut">
              <a:rPr lang="en-NZ" smtClean="0"/>
              <a:pPr/>
              <a:t>15/12/14</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BE960CB-1F0C-4AA8-B681-F5F52012394B}" type="datetimeFigureOut">
              <a:rPr lang="en-NZ" smtClean="0"/>
              <a:pPr/>
              <a:t>15/12/14</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NZ"/>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BE960CB-1F0C-4AA8-B681-F5F52012394B}" type="datetimeFigureOut">
              <a:rPr lang="en-NZ" smtClean="0"/>
              <a:pPr/>
              <a:t>15/12/14</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NZ"/>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Z"/>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BE960CB-1F0C-4AA8-B681-F5F52012394B}" type="datetimeFigureOut">
              <a:rPr lang="en-NZ" smtClean="0"/>
              <a:pPr/>
              <a:t>15/12/14</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7F8CFF9-FD36-4ED2-AE50-528D24809519}" type="slidenum">
              <a:rPr lang="en-NZ" smtClean="0"/>
              <a:pPr/>
              <a:t>‹#›</a:t>
            </a:fld>
            <a:endParaRPr lang="en-NZ"/>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NZ"/>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NZ"/>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E960CB-1F0C-4AA8-B681-F5F52012394B}" type="datetimeFigureOut">
              <a:rPr lang="en-NZ" smtClean="0"/>
              <a:pPr/>
              <a:t>15/12/14</a:t>
            </a:fld>
            <a:endParaRPr lang="en-NZ"/>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F8CFF9-FD36-4ED2-AE50-528D24809519}" type="slidenum">
              <a:rPr lang="en-NZ" smtClean="0"/>
              <a:pPr/>
              <a:t>‹#›</a:t>
            </a:fld>
            <a:endParaRPr lang="en-NZ"/>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jpe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jpe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 Id="rId3" Type="http://schemas.openxmlformats.org/officeDocument/2006/relationships/image" Target="../media/image2.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cc.oulu.fi/~jarioksa/opetus/metodi/vegantutor.pdf" TargetMode="External"/><Relationship Id="rId4" Type="http://schemas.openxmlformats.org/officeDocument/2006/relationships/hyperlink" Target="http://wiki.r-project.org/rwiki/doku.php?id=packages:cran:vegan" TargetMode="External"/><Relationship Id="rId5" Type="http://schemas.openxmlformats.org/officeDocument/2006/relationships/image" Target="../media/image1.jpeg"/><Relationship Id="rId6" Type="http://schemas.openxmlformats.org/officeDocument/2006/relationships/image" Target="../media/image2.jpeg"/><Relationship Id="rId1" Type="http://schemas.openxmlformats.org/officeDocument/2006/relationships/slideLayout" Target="../slideLayouts/slideLayout2.xml"/><Relationship Id="rId2" Type="http://schemas.openxmlformats.org/officeDocument/2006/relationships/hyperlink" Target="http://cc.oulu.fi/~jarioksa/softhelp/vegan.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jpeg"/><Relationship Id="rId5" Type="http://schemas.openxmlformats.org/officeDocument/2006/relationships/image" Target="../media/image3.jpe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2.jpeg"/><Relationship Id="rId5" Type="http://schemas.openxmlformats.org/officeDocument/2006/relationships/image" Target="../media/image1.jpe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jpe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jpeg"/><Relationship Id="rId5" Type="http://schemas.openxmlformats.org/officeDocument/2006/relationships/image" Target="../media/image7.em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1.jpe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ata:image/jpeg;base64,/9j/4AAQSkZJRgABAQAAAQABAAD/2wCEAAkGBhQQERIUEhQVEBQVGBQSEhQYFBQVGhYVExQVFRYXFxIXGyYeGBkjGhUYHzAgJScrLS4sFR4xNTAqNSYrLCkBCQoKBQUFDQUFDSkYEhgpKSkpKSkpKSkpKSkpKSkpKSkpKSkpKSkpKSkpKSkpKSkpKSkpKSkpKSkpKSkpKSkpKf/AABEIAM0A9gMBIgACEQEDEQH/xAAcAAEAAgMBAQEAAAAAAAAAAAAABgcDBAUCAQj/xABAEAACAQIDBgQCBwUGBwAAAAABAgADEQQSIQUGMUFRYQcTInGBoTJCUmKCkZIUI3LB0RUkQ7Hh8DNjc4OTovH/xAAUAQEAAAAAAAAAAAAAAAAAAAAA/8QAFBEBAAAAAAAAAAAAAAAAAAAAAP/aAAwDAQACEQMRAD8AvGIiAiIgIiICIiAiIgIiICIiAiIgIiICIiAiIgIiICIiAiIgIiICIiAiIgIiICIiAiIgIiICInh6yggEgFr5QSATYXNhz0ge4iICIiAiIgInipWVbZiFucq3IFyeQvxPae4CIiAiIgIiICIiAiIgIiICIiAiIgIiICIiB5Dj+s9SnN5qdbZm0nqhyExDNVp1R1ZrtTccGykgWOmUrax4Whu9tkYugtQDKfouvHK4tcA8xqCD0IgdCtUCqWPAAk+w1MhO4LNjalXG1/W2YJR5CmMlyqj2cC/HVupkt2xSZsPXVPpGnUC/xFCB85DfCHF5sM6DgpRxc3P7xSCLn/p/OBPoiICJo4/bdGg1NKrhGqGyA31tYEmw0FyNTprGO23RoPTSo4RqhAQa6kmwuQPSCTa5tA3oiIHN3h2QuJoOjAFrE0z0qZSFN/jb2JnH8O9uvisMwqtnekwp5jxZSispb72pF+dpIdpYryqNWpxyI7/pUt/KQfwlQ/31tcpqU193VCWt0FmXQQLBi8Sod+97KmKqeRRzMrN5dKmv+KSbZmHME8AdLWJ14BbqtfhrPs5G6ex2weEo0XbOyKcxHC7MWIX7oLWHYCdeAiIgIiICIiAiIgIiICIiAiIgIiIHJ3o3dTH4Z6L6X1ptbVKgvlYe3PqCRzkL8I8aymtQqFs41YMb5Xot5dQfNf0yypWG1cQNnbb8y37qsgrva9wWD06lhazepVc639XtcLPMrLdbGDZ+0sThWHoZwim/DOc9HS30bVcpPXla5lmK19ZXvinsfL5WMQWKWo1iPsOf3b+6ubfj7QLDnwmaGwdpftOHpVebKM3Zx6XHwYGeN5cYaOExFQAkrTci1r3ykA69zAi+xcGu08VVxlX/AINM+TQpk3BCAPnY6aHNe3fW4UX6O2dm4fa9BmourOuZadUZhYg/RbmVPW3O478DbmJXZ+xqWHpsPMxS+WpHSqM1Vx2CNlB6lZpeGu11pVQmgSrnpezpXqlPzD2/EOkCdbnbcOMwquwtUU+XVF7+tQNfiCDble2vGdyRPdegMPjsfQXVSaeIHCymqDmU9+FuwElhgRfxA26MPhXTi9ZWQC9gF0Dkn2aw04sOVyPfh3s/ysBSJFmrXxDf93VR8Eyj4SJ7dp/2ptZcONaSaVT/AMuif3g/FUbJ+R5S0FWwAGgGgEDmbz47ycJWcGxylVPRn9Cn4FgfhIP4U7uK7VMa92OZqOGza5VUZXcHqTde2Vus2vFvbuSitBBmqEhyLkCxDqg0BJJbkPs+15nsLZS4XD0aK8KaKt+pH0m9y1z8YG/ERAREQEREBERAREQEREBERAREQEREBIZ4n7C87DLXUevDEue9I2FUfAAN+DvJnPFakHVlYXDAqR1BFiPygc3dbHivhKD3uSiq38Sehvmpm1tbZ64ihVov9GorIe2YWBHcGx+Eqjz8VsGr5Vz+zFj5LEZqbg8mH1KluIBGovqJY27e9lPGr6fQ4F2QkHT7St9Zb9gRpcC4uEF8NN4Go1zhqrH1FkYE/Rrpe9geF8rCw6LMu/fi5hhTr4agpxLOr0mqAgU1zKVJVtS9r8hY24yvfELalCvtCu+GJ8prZzplqVBo7rb6psPc3PAiRunSLHSB19p7xVsW1E1GA8mmtGkFBUKq21sSfUbC5vyE1qWMqUrlHKknNf717hhcaG54z5Qw4GtiTM1alfiDAl27Pi4aGKrVsVS801xSV3p+kr5SlQRTY2N766jhLE27v5RbAedhaoY1T5SEaMjWzPmU6qyqDx5leRn5+r4fTThMQqED0nKeH/3qIF8+E2z706+JNz5j+XTJuf3dPjYnXWoWH4B0k/kX3O27hf7NpVKLeXRpIKbBtWRlAzK1uLkm+n0swI4yKbw+JFas4o4RWVmOVVQZqrH4XCjsNfvDUQNtMD/aG2nY60sKVZu70/TTX/yB2/B3lkSMbgbrtgcO3mW86s3m1rG9iRYLm+tYcTzJMk8BERAREQEREBERAREQEREBERAREQEREBERAxYnCpUVkqKtRGFmVgGBHQqdDKP8VNj0cBWpphajIaisz0bk+Wp9OZHvdQ2oy66BrWGkuzaOOWhSqVXNkpqzt7KLm3fSfmrbO1GxeIq1qv03JJ5gDgqDsAAB7QObTwmbS9hNujQC6L6usz4bDmwOW4Gp7zfwNHS5XTX+cDXQG2ot0AtPRB5g35cJv4fCsQWyXF/SJmfCM31b9D0gcCup5j3mnUwI4qZIVo+kgr6gbGc84cm9l4EwNLZL5a1NWqmjSd0FV7ZggvbzMt+Ivx6E+0/SG726+HwSWoIAWAz1D6nf+KpzHYWHQCfm2rTAJv14S7fCLeQ4nCmi5u+Hsq3OppNfy/02K+yr1gTyIiAiIgIiICIiAiIgIiICIiAiIgIiICIiAiIgQTxi2sKWzzSv6q7KgH3UIqOfb0gfiEpWhRBGvwk88acT5mMpU7+mlTBt96oxLfJUkPpUstiPV/SBtbPpMDfTTl/pOhSS44XueA04zxh1BsB8Zv00BHTpbrAyKuVR14W4fKfKV+DHjz4TP5GgIBJ7z2aeYi66djA5telZibaHn/pNGshKEC2mtxpedmrSAJ46aAGaOJQDWwHH/ZECOVaGvq0/nJH4UbVGH2kqsbCsrUPxEhk+aZfxTlYtbkADT/Kc8XpVUdT66bBx2KEMPmIH6giY6FYOqsODAMPYi4mSAiIgIiICIiAiIgIiICIiAiIgIiICInC3t3pTAUr2z1WuKVP7RHEk8lFxc+w4mB3ZzNrbyYfCLevWSnysWuxPQIPUT8JWJrbXxrlWp4hb8QQcPTUHkeAI+LH3kj2V4WrYHFvnPE06V0X41LBm+GWBWe/m2VxeOrVKV8hNNVJBGi0kHD3vNbZdEvfUAAWnzePCrSxeIpoopqtWqqqL2AWowGp7T3gR5am/O14HYCDKABwsD1mwtu9+Amtg0LgsBYW/OdzZ1EsmawJ4EQNhMJTsC18oGnHj7T6uFpsCBfNxGs39mYHiX10uBNkYVWRiAARwI7wIztCmocjXUfC4HKaDL6gTqLa3kj/YjqGsdOPacHEUmbPa3TnygcjHYW+dk05yO1GOa/5/1kgrV7kjgbWtOHWpZD/lAvDc3frC1MPhqTVlp1RSpqVf0XZUAOVm0PA85MEcEXBBB4Ea/OVpuluDQxWAo1fVQrN5t3U3DWquAWptcHQDhY95o7Q3X2jgSWoZ6qfaoMwJ/ioA3J7DN7wLbiV/ujvzXFRaG0Eekz28mo9Pyy2Y2AZdOJ0DWGoseRlgQEREBERAREQEREBERAREQEREDHXrBFZmIVVBZieAAFyT2Alc7q32pj3xdQHy6VjTU8hc+Stuo9Tn71p2vE3amTC+Qps+IuvtTUqahtzuLLb7/adndXYIwWGSkNWsGqN9qoQMx9hYAdgIHWAkZ3w32p4Fci2qV2F1p30UHg1QjgOg4tbS2pEgx2MWjTqVHNkRWdj0VQSfkJVu5uwk2picTiMVmZSwqeXmsM1RmshIAYhUQLx1Fr9IFe7RxD1K9So5zs7F2NgLltSQBoBckW7TYo1M2n59pNfGfYApnDV6ShEy/szBQAFy3ekABoBY1B8BK/w1QADneBJNmVP3dh1sO07eBqCmpGa5NiLfzkX2e/r01E6lHGhXbS9/lAma1TTAa/EcO/SZTjs/pFtQJyaGLOWzHQ2tNhsZY+kjhb8oHzH1wjEEkaaHrOA/oJF7g3PsZl2pj7XDDMSNZysbW/dC3S14HLrNYlhbib/1nNxTZuH5zZr1ALDrPOwdknF4ujQXUO4V7ckHqqH4IG+UCfeHm/n7NTTD4kjyvqVOBpFiSVqdVuT6uK87jVbZVgQCDcHUHjcGRHffc2jXo1qypkrohYMnpzeWtwGFrNoLA2uNNZh8Lds+ZhmoEkthzlBPOk5Y0/a1mT2QdYG9v/sIYnCswF3pXqL1K/4i/FRe3VRG4G8ZxmGs5vVony6h5sLXR/xL81aSYiVzgcMuy9rlQbUMSqqq/YLt6NeYDhl7Bx01Cx4iICIiAiIgIiICIiAiIgIiczeLb1PBUGq1OWiLexdzwUf15AE8oEL3iQ4nbuHonVaaU3I7BnquSOhyqsseQjw/2dUqtVx2IFqlfRNPqG2ovrlsqqvZb/WvJvAiPijjfL2e686r06Q7gtnYfpRp78NcAKeCVudVmqfAfu1/MID+KR/xXq+dWwuHJ9NmqsLkXZz5SHToM/5yx6FFUVVUBVUBVUCwAAsAAOAAgaO8WxUxmGq0H0DiwbjlYG6MB2YA/CfnTGYB8NWejWXI9NiGHccCOxBBB5gifp2Q7xA3AXaKB0Ip4hBZGOgdfsORy6Hlc8iRApfB1yhJB0nV2bjBckjWcLaeBqYd2p1kam6mxVhr79weRGh5TJRrjTjaBLcLiySbm47chMpxNlNjr+UjOBqNnuOE28dUOTS9oG9Xxt0IbU9bzjVsczKVGk1mrac785o1at27/wC+cDLUawHWW14QbpmlTbF1Vs1UZaIPEUiQS34yBbsoP1pwdwvDJsQyYjFqUoj1JSYEGr0LKfo0/m3tqbmVbCw0gGW4tKp3I/um16mH1sVrUfc0mDof0IT+KWvKx3/VcNtLC4pQFceWzkaZgrlGzAcb03y/AdBAs6V74wYYijRrroabFc3QmzIb9mT/ANpYU5+39kjFYepRNhmGhIuAwN1JHMXAuOl4G3hK2dEb7Sq36gD/ADmWQXcLeRlY4DEg061K60r/AFkUXyX5lRqDzWx5EmdQEREBERAREQEREBERATR2psWjiggr01qhGFRQ17ZgCNRwIsTobjtN6IHwCfYmDG41KNN6lQ5URS7troqi5NhqYFb7608+2cMv3MKP1Yl7yz5WmBxa7T2xSr0kcUqVMFy1gboauT0gmwLVBa5v6G00llwEREDkbxbrYfH08ldM1voONHQ9Vfl7cDzBlcbS8Faq3/Z66VByWoCh9syhgfyEt6IFHr4Y7RT6iN3Wsmv6rT03hxtE6eUvxq0/5MZd0QKVwfg/jXN6j0aQ/jZz+lVt85Nd1/CvDYNhUcnFVRqrOoCKeq0tde5JI5Wk1iAiIgJWXjNS0ot9ysPippEf5yzZCvFfZTVsGHVcxpNdtbWpupViTY6AlWPZT7wJlQa6qeoB/MT3OFuxvXRxqsKWZWphQ6OAGANwDcEgi4I0PKd2Bo4jYlGpWp12pqatK/lvqCLgixt9IWJ0N7XNpvREBERAREQEREBERAREQEREBNHbeyFxdCpQcsq1BYlSARYg6XBHLmJvRA5uw936OCp+XRXKOLEm7O32mbmfkOAtOlEQEREBERAREQEREBERAT4yAix1B0I959iBwdi7l4fB16tahmTzFymnmuijMG9Itcajhew5WneiICIiAiIgIiICIiAiIgIiICIiAiIgIiICIiAiIgIiICIiAiIgIiICIiAiIgIiICIiAiIgf//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NZ"/>
          </a:p>
        </p:txBody>
      </p:sp>
      <p:sp>
        <p:nvSpPr>
          <p:cNvPr id="1030" name="AutoShape 6" descr="data:image/jpeg;base64,/9j/4AAQSkZJRgABAQAAAQABAAD/2wCEAAkGBhQQERIUEhQVEBQVGBQSEhQYFBQVGhYVExQVFRYXFxIXGyYeGBkjGhUYHzAgJScrLS4sFR4xNTAqNSYrLCkBCQoKBQUFDQUFDSkYEhgpKSkpKSkpKSkpKSkpKSkpKSkpKSkpKSkpKSkpKSkpKSkpKSkpKSkpKSkpKSkpKSkpKf/AABEIAM0A9gMBIgACEQEDEQH/xAAcAAEAAgMBAQEAAAAAAAAAAAAABgcDBAUCAQj/xABAEAACAQIDBgQCBwUGBwAAAAABAgADEQQSIQUGMUFRYQcTInGBoTJCUmKCkZIUI3LB0RUkQ7Hh8DNjc4OTovH/xAAUAQEAAAAAAAAAAAAAAAAAAAAA/8QAFBEBAAAAAAAAAAAAAAAAAAAAAP/aAAwDAQACEQMRAD8AvGIiAiIgIiICIiAiIgIiICIiAiIgIiICIiAiIgIiICIiAiIgIiICIiAiIgIiICIiAiIgIiICInh6yggEgFr5QSATYXNhz0ge4iICIiAiIgInipWVbZiFucq3IFyeQvxPae4CIiAiIgIiICIiAiIgIiICIiAiIgIiICIiB5Dj+s9SnN5qdbZm0nqhyExDNVp1R1ZrtTccGykgWOmUrax4Whu9tkYugtQDKfouvHK4tcA8xqCD0IgdCtUCqWPAAk+w1MhO4LNjalXG1/W2YJR5CmMlyqj2cC/HVupkt2xSZsPXVPpGnUC/xFCB85DfCHF5sM6DgpRxc3P7xSCLn/p/OBPoiICJo4/bdGg1NKrhGqGyA31tYEmw0FyNTprGO23RoPTSo4RqhAQa6kmwuQPSCTa5tA3oiIHN3h2QuJoOjAFrE0z0qZSFN/jb2JnH8O9uvisMwqtnekwp5jxZSispb72pF+dpIdpYryqNWpxyI7/pUt/KQfwlQ/31tcpqU193VCWt0FmXQQLBi8Sod+97KmKqeRRzMrN5dKmv+KSbZmHME8AdLWJ14BbqtfhrPs5G6ex2weEo0XbOyKcxHC7MWIX7oLWHYCdeAiIgIiICIiAiIgIiICIiAiIgIiIHJ3o3dTH4Z6L6X1ptbVKgvlYe3PqCRzkL8I8aymtQqFs41YMb5Xot5dQfNf0yypWG1cQNnbb8y37qsgrva9wWD06lhazepVc639XtcLPMrLdbGDZ+0sThWHoZwim/DOc9HS30bVcpPXla5lmK19ZXvinsfL5WMQWKWo1iPsOf3b+6ubfj7QLDnwmaGwdpftOHpVebKM3Zx6XHwYGeN5cYaOExFQAkrTci1r3ykA69zAi+xcGu08VVxlX/AINM+TQpk3BCAPnY6aHNe3fW4UX6O2dm4fa9BmourOuZadUZhYg/RbmVPW3O478DbmJXZ+xqWHpsPMxS+WpHSqM1Vx2CNlB6lZpeGu11pVQmgSrnpezpXqlPzD2/EOkCdbnbcOMwquwtUU+XVF7+tQNfiCDble2vGdyRPdegMPjsfQXVSaeIHCymqDmU9+FuwElhgRfxA26MPhXTi9ZWQC9gF0Dkn2aw04sOVyPfh3s/ysBSJFmrXxDf93VR8Eyj4SJ7dp/2ptZcONaSaVT/AMuif3g/FUbJ+R5S0FWwAGgGgEDmbz47ycJWcGxylVPRn9Cn4FgfhIP4U7uK7VMa92OZqOGza5VUZXcHqTde2Vus2vFvbuSitBBmqEhyLkCxDqg0BJJbkPs+15nsLZS4XD0aK8KaKt+pH0m9y1z8YG/ERAREQEREBERAREQEREBERAREQEREBIZ4n7C87DLXUevDEue9I2FUfAAN+DvJnPFakHVlYXDAqR1BFiPygc3dbHivhKD3uSiq38Sehvmpm1tbZ64ihVov9GorIe2YWBHcGx+Eqjz8VsGr5Vz+zFj5LEZqbg8mH1KluIBGovqJY27e9lPGr6fQ4F2QkHT7St9Zb9gRpcC4uEF8NN4Go1zhqrH1FkYE/Rrpe9geF8rCw6LMu/fi5hhTr4agpxLOr0mqAgU1zKVJVtS9r8hY24yvfELalCvtCu+GJ8prZzplqVBo7rb6psPc3PAiRunSLHSB19p7xVsW1E1GA8mmtGkFBUKq21sSfUbC5vyE1qWMqUrlHKknNf717hhcaG54z5Qw4GtiTM1alfiDAl27Pi4aGKrVsVS801xSV3p+kr5SlQRTY2N766jhLE27v5RbAedhaoY1T5SEaMjWzPmU6qyqDx5leRn5+r4fTThMQqED0nKeH/3qIF8+E2z706+JNz5j+XTJuf3dPjYnXWoWH4B0k/kX3O27hf7NpVKLeXRpIKbBtWRlAzK1uLkm+n0swI4yKbw+JFas4o4RWVmOVVQZqrH4XCjsNfvDUQNtMD/aG2nY60sKVZu70/TTX/yB2/B3lkSMbgbrtgcO3mW86s3m1rG9iRYLm+tYcTzJMk8BERAREQEREBERAREQEREBERAREQEREBERAxYnCpUVkqKtRGFmVgGBHQqdDKP8VNj0cBWpphajIaisz0bk+Wp9OZHvdQ2oy66BrWGkuzaOOWhSqVXNkpqzt7KLm3fSfmrbO1GxeIq1qv03JJ5gDgqDsAAB7QObTwmbS9hNujQC6L6usz4bDmwOW4Gp7zfwNHS5XTX+cDXQG2ot0AtPRB5g35cJv4fCsQWyXF/SJmfCM31b9D0gcCup5j3mnUwI4qZIVo+kgr6gbGc84cm9l4EwNLZL5a1NWqmjSd0FV7ZggvbzMt+Ivx6E+0/SG726+HwSWoIAWAz1D6nf+KpzHYWHQCfm2rTAJv14S7fCLeQ4nCmi5u+Hsq3OppNfy/02K+yr1gTyIiAiIgIiICIiAiIgIiICIiAiIgIiICIiAiIgQTxi2sKWzzSv6q7KgH3UIqOfb0gfiEpWhRBGvwk88acT5mMpU7+mlTBt96oxLfJUkPpUstiPV/SBtbPpMDfTTl/pOhSS44XueA04zxh1BsB8Zv00BHTpbrAyKuVR14W4fKfKV+DHjz4TP5GgIBJ7z2aeYi66djA5telZibaHn/pNGshKEC2mtxpedmrSAJ46aAGaOJQDWwHH/ZECOVaGvq0/nJH4UbVGH2kqsbCsrUPxEhk+aZfxTlYtbkADT/Kc8XpVUdT66bBx2KEMPmIH6giY6FYOqsODAMPYi4mSAiIgIiICIiAiIgIiICIiAiIgIiICInC3t3pTAUr2z1WuKVP7RHEk8lFxc+w4mB3ZzNrbyYfCLevWSnysWuxPQIPUT8JWJrbXxrlWp4hb8QQcPTUHkeAI+LH3kj2V4WrYHFvnPE06V0X41LBm+GWBWe/m2VxeOrVKV8hNNVJBGi0kHD3vNbZdEvfUAAWnzePCrSxeIpoopqtWqqqL2AWowGp7T3gR5am/O14HYCDKABwsD1mwtu9+Amtg0LgsBYW/OdzZ1EsmawJ4EQNhMJTsC18oGnHj7T6uFpsCBfNxGs39mYHiX10uBNkYVWRiAARwI7wIztCmocjXUfC4HKaDL6gTqLa3kj/YjqGsdOPacHEUmbPa3TnygcjHYW+dk05yO1GOa/5/1kgrV7kjgbWtOHWpZD/lAvDc3frC1MPhqTVlp1RSpqVf0XZUAOVm0PA85MEcEXBBB4Ea/OVpuluDQxWAo1fVQrN5t3U3DWquAWptcHQDhY95o7Q3X2jgSWoZ6qfaoMwJ/ioA3J7DN7wLbiV/ujvzXFRaG0Eekz28mo9Pyy2Y2AZdOJ0DWGoseRlgQEREBERAREQEREBERAREQEREDHXrBFZmIVVBZieAAFyT2Alc7q32pj3xdQHy6VjTU8hc+Stuo9Tn71p2vE3amTC+Qps+IuvtTUqahtzuLLb7/adndXYIwWGSkNWsGqN9qoQMx9hYAdgIHWAkZ3w32p4Fci2qV2F1p30UHg1QjgOg4tbS2pEgx2MWjTqVHNkRWdj0VQSfkJVu5uwk2picTiMVmZSwqeXmsM1RmshIAYhUQLx1Fr9IFe7RxD1K9So5zs7F2NgLltSQBoBckW7TYo1M2n59pNfGfYApnDV6ShEy/szBQAFy3ekABoBY1B8BK/w1QADneBJNmVP3dh1sO07eBqCmpGa5NiLfzkX2e/r01E6lHGhXbS9/lAma1TTAa/EcO/SZTjs/pFtQJyaGLOWzHQ2tNhsZY+kjhb8oHzH1wjEEkaaHrOA/oJF7g3PsZl2pj7XDDMSNZysbW/dC3S14HLrNYlhbib/1nNxTZuH5zZr1ALDrPOwdknF4ujQXUO4V7ckHqqH4IG+UCfeHm/n7NTTD4kjyvqVOBpFiSVqdVuT6uK87jVbZVgQCDcHUHjcGRHffc2jXo1qypkrohYMnpzeWtwGFrNoLA2uNNZh8Lds+ZhmoEkthzlBPOk5Y0/a1mT2QdYG9v/sIYnCswF3pXqL1K/4i/FRe3VRG4G8ZxmGs5vVony6h5sLXR/xL81aSYiVzgcMuy9rlQbUMSqqq/YLt6NeYDhl7Bx01Cx4iICIiAiIgIiICIiAiIgIiczeLb1PBUGq1OWiLexdzwUf15AE8oEL3iQ4nbuHonVaaU3I7BnquSOhyqsseQjw/2dUqtVx2IFqlfRNPqG2ovrlsqqvZb/WvJvAiPijjfL2e686r06Q7gtnYfpRp78NcAKeCVudVmqfAfu1/MID+KR/xXq+dWwuHJ9NmqsLkXZz5SHToM/5yx6FFUVVUBVUBVUCwAAsAAOAAgaO8WxUxmGq0H0DiwbjlYG6MB2YA/CfnTGYB8NWejWXI9NiGHccCOxBBB5gifp2Q7xA3AXaKB0Ip4hBZGOgdfsORy6Hlc8iRApfB1yhJB0nV2bjBckjWcLaeBqYd2p1kam6mxVhr79weRGh5TJRrjTjaBLcLiySbm47chMpxNlNjr+UjOBqNnuOE28dUOTS9oG9Xxt0IbU9bzjVsczKVGk1mrac785o1at27/wC+cDLUawHWW14QbpmlTbF1Vs1UZaIPEUiQS34yBbsoP1pwdwvDJsQyYjFqUoj1JSYEGr0LKfo0/m3tqbmVbCw0gGW4tKp3I/um16mH1sVrUfc0mDof0IT+KWvKx3/VcNtLC4pQFceWzkaZgrlGzAcb03y/AdBAs6V74wYYijRrroabFc3QmzIb9mT/ANpYU5+39kjFYepRNhmGhIuAwN1JHMXAuOl4G3hK2dEb7Sq36gD/ADmWQXcLeRlY4DEg061K60r/AFkUXyX5lRqDzWx5EmdQEREBERAREQEREBERATR2psWjiggr01qhGFRQ17ZgCNRwIsTobjtN6IHwCfYmDG41KNN6lQ5URS7troqi5NhqYFb7608+2cMv3MKP1Yl7yz5WmBxa7T2xSr0kcUqVMFy1gboauT0gmwLVBa5v6G00llwEREDkbxbrYfH08ldM1voONHQ9Vfl7cDzBlcbS8Faq3/Z66VByWoCh9syhgfyEt6IFHr4Y7RT6iN3Wsmv6rT03hxtE6eUvxq0/5MZd0QKVwfg/jXN6j0aQ/jZz+lVt85Nd1/CvDYNhUcnFVRqrOoCKeq0tde5JI5Wk1iAiIgJWXjNS0ot9ysPippEf5yzZCvFfZTVsGHVcxpNdtbWpupViTY6AlWPZT7wJlQa6qeoB/MT3OFuxvXRxqsKWZWphQ6OAGANwDcEgi4I0PKd2Bo4jYlGpWp12pqatK/lvqCLgixt9IWJ0N7XNpvREBERAREQEREBERAREQEREBNHbeyFxdCpQcsq1BYlSARYg6XBHLmJvRA5uw936OCp+XRXKOLEm7O32mbmfkOAtOlEQEREBERAREQEREBERAT4yAix1B0I959iBwdi7l4fB16tahmTzFymnmuijMG9Itcajhew5WneiICIiAiIgIiICIiAiIgIiICIiAiIgIiICIiAiIgIiICIiAiIgIiICIiAiIgIiICIiAiIgf//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NZ"/>
          </a:p>
        </p:txBody>
      </p:sp>
      <p:sp>
        <p:nvSpPr>
          <p:cNvPr id="1032" name="AutoShape 8" descr="data:image/jpeg;base64,/9j/4AAQSkZJRgABAQAAAQABAAD/2wCEAAkGBhQQERIUEhQVEBQVGBQSEhQYFBQVGhYVExQVFRYXFxIXGyYeGBkjGhUYHzAgJScrLS4sFR4xNTAqNSYrLCkBCQoKBQUFDQUFDSkYEhgpKSkpKSkpKSkpKSkpKSkpKSkpKSkpKSkpKSkpKSkpKSkpKSkpKSkpKSkpKSkpKSkpKf/AABEIAM0A9gMBIgACEQEDEQH/xAAcAAEAAgMBAQEAAAAAAAAAAAAABgcDBAUCAQj/xABAEAACAQIDBgQCBwUGBwAAAAABAgADEQQSIQUGMUFRYQcTInGBoTJCUmKCkZIUI3LB0RUkQ7Hh8DNjc4OTovH/xAAUAQEAAAAAAAAAAAAAAAAAAAAA/8QAFBEBAAAAAAAAAAAAAAAAAAAAAP/aAAwDAQACEQMRAD8AvGIiAiIgIiICIiAiIgIiICIiAiIgIiICIiAiIgIiICIiAiIgIiICIiAiIgIiICIiAiIgIiICInh6yggEgFr5QSATYXNhz0ge4iICIiAiIgInipWVbZiFucq3IFyeQvxPae4CIiAiIgIiICIiAiIgIiICIiAiIgIiICIiB5Dj+s9SnN5qdbZm0nqhyExDNVp1R1ZrtTccGykgWOmUrax4Whu9tkYugtQDKfouvHK4tcA8xqCD0IgdCtUCqWPAAk+w1MhO4LNjalXG1/W2YJR5CmMlyqj2cC/HVupkt2xSZsPXVPpGnUC/xFCB85DfCHF5sM6DgpRxc3P7xSCLn/p/OBPoiICJo4/bdGg1NKrhGqGyA31tYEmw0FyNTprGO23RoPTSo4RqhAQa6kmwuQPSCTa5tA3oiIHN3h2QuJoOjAFrE0z0qZSFN/jb2JnH8O9uvisMwqtnekwp5jxZSispb72pF+dpIdpYryqNWpxyI7/pUt/KQfwlQ/31tcpqU193VCWt0FmXQQLBi8Sod+97KmKqeRRzMrN5dKmv+KSbZmHME8AdLWJ14BbqtfhrPs5G6ex2weEo0XbOyKcxHC7MWIX7oLWHYCdeAiIgIiICIiAiIgIiICIiAiIgIiIHJ3o3dTH4Z6L6X1ptbVKgvlYe3PqCRzkL8I8aymtQqFs41YMb5Xot5dQfNf0yypWG1cQNnbb8y37qsgrva9wWD06lhazepVc639XtcLPMrLdbGDZ+0sThWHoZwim/DOc9HS30bVcpPXla5lmK19ZXvinsfL5WMQWKWo1iPsOf3b+6ubfj7QLDnwmaGwdpftOHpVebKM3Zx6XHwYGeN5cYaOExFQAkrTci1r3ykA69zAi+xcGu08VVxlX/AINM+TQpk3BCAPnY6aHNe3fW4UX6O2dm4fa9BmourOuZadUZhYg/RbmVPW3O478DbmJXZ+xqWHpsPMxS+WpHSqM1Vx2CNlB6lZpeGu11pVQmgSrnpezpXqlPzD2/EOkCdbnbcOMwquwtUU+XVF7+tQNfiCDble2vGdyRPdegMPjsfQXVSaeIHCymqDmU9+FuwElhgRfxA26MPhXTi9ZWQC9gF0Dkn2aw04sOVyPfh3s/ysBSJFmrXxDf93VR8Eyj4SJ7dp/2ptZcONaSaVT/AMuif3g/FUbJ+R5S0FWwAGgGgEDmbz47ycJWcGxylVPRn9Cn4FgfhIP4U7uK7VMa92OZqOGza5VUZXcHqTde2Vus2vFvbuSitBBmqEhyLkCxDqg0BJJbkPs+15nsLZS4XD0aK8KaKt+pH0m9y1z8YG/ERAREQEREBERAREQEREBERAREQEREBIZ4n7C87DLXUevDEue9I2FUfAAN+DvJnPFakHVlYXDAqR1BFiPygc3dbHivhKD3uSiq38Sehvmpm1tbZ64ihVov9GorIe2YWBHcGx+Eqjz8VsGr5Vz+zFj5LEZqbg8mH1KluIBGovqJY27e9lPGr6fQ4F2QkHT7St9Zb9gRpcC4uEF8NN4Go1zhqrH1FkYE/Rrpe9geF8rCw6LMu/fi5hhTr4agpxLOr0mqAgU1zKVJVtS9r8hY24yvfELalCvtCu+GJ8prZzplqVBo7rb6psPc3PAiRunSLHSB19p7xVsW1E1GA8mmtGkFBUKq21sSfUbC5vyE1qWMqUrlHKknNf717hhcaG54z5Qw4GtiTM1alfiDAl27Pi4aGKrVsVS801xSV3p+kr5SlQRTY2N766jhLE27v5RbAedhaoY1T5SEaMjWzPmU6qyqDx5leRn5+r4fTThMQqED0nKeH/3qIF8+E2z706+JNz5j+XTJuf3dPjYnXWoWH4B0k/kX3O27hf7NpVKLeXRpIKbBtWRlAzK1uLkm+n0swI4yKbw+JFas4o4RWVmOVVQZqrH4XCjsNfvDUQNtMD/aG2nY60sKVZu70/TTX/yB2/B3lkSMbgbrtgcO3mW86s3m1rG9iRYLm+tYcTzJMk8BERAREQEREBERAREQEREBERAREQEREBERAxYnCpUVkqKtRGFmVgGBHQqdDKP8VNj0cBWpphajIaisz0bk+Wp9OZHvdQ2oy66BrWGkuzaOOWhSqVXNkpqzt7KLm3fSfmrbO1GxeIq1qv03JJ5gDgqDsAAB7QObTwmbS9hNujQC6L6usz4bDmwOW4Gp7zfwNHS5XTX+cDXQG2ot0AtPRB5g35cJv4fCsQWyXF/SJmfCM31b9D0gcCup5j3mnUwI4qZIVo+kgr6gbGc84cm9l4EwNLZL5a1NWqmjSd0FV7ZggvbzMt+Ivx6E+0/SG726+HwSWoIAWAz1D6nf+KpzHYWHQCfm2rTAJv14S7fCLeQ4nCmi5u+Hsq3OppNfy/02K+yr1gTyIiAiIgIiICIiAiIgIiICIiAiIgIiICIiAiIgQTxi2sKWzzSv6q7KgH3UIqOfb0gfiEpWhRBGvwk88acT5mMpU7+mlTBt96oxLfJUkPpUstiPV/SBtbPpMDfTTl/pOhSS44XueA04zxh1BsB8Zv00BHTpbrAyKuVR14W4fKfKV+DHjz4TP5GgIBJ7z2aeYi66djA5telZibaHn/pNGshKEC2mtxpedmrSAJ46aAGaOJQDWwHH/ZECOVaGvq0/nJH4UbVGH2kqsbCsrUPxEhk+aZfxTlYtbkADT/Kc8XpVUdT66bBx2KEMPmIH6giY6FYOqsODAMPYi4mSAiIgIiICIiAiIgIiICIiAiIgIiICInC3t3pTAUr2z1WuKVP7RHEk8lFxc+w4mB3ZzNrbyYfCLevWSnysWuxPQIPUT8JWJrbXxrlWp4hb8QQcPTUHkeAI+LH3kj2V4WrYHFvnPE06V0X41LBm+GWBWe/m2VxeOrVKV8hNNVJBGi0kHD3vNbZdEvfUAAWnzePCrSxeIpoopqtWqqqL2AWowGp7T3gR5am/O14HYCDKABwsD1mwtu9+Amtg0LgsBYW/OdzZ1EsmawJ4EQNhMJTsC18oGnHj7T6uFpsCBfNxGs39mYHiX10uBNkYVWRiAARwI7wIztCmocjXUfC4HKaDL6gTqLa3kj/YjqGsdOPacHEUmbPa3TnygcjHYW+dk05yO1GOa/5/1kgrV7kjgbWtOHWpZD/lAvDc3frC1MPhqTVlp1RSpqVf0XZUAOVm0PA85MEcEXBBB4Ea/OVpuluDQxWAo1fVQrN5t3U3DWquAWptcHQDhY95o7Q3X2jgSWoZ6qfaoMwJ/ioA3J7DN7wLbiV/ujvzXFRaG0Eekz28mo9Pyy2Y2AZdOJ0DWGoseRlgQEREBERAREQEREBERAREQEREDHXrBFZmIVVBZieAAFyT2Alc7q32pj3xdQHy6VjTU8hc+Stuo9Tn71p2vE3amTC+Qps+IuvtTUqahtzuLLb7/adndXYIwWGSkNWsGqN9qoQMx9hYAdgIHWAkZ3w32p4Fci2qV2F1p30UHg1QjgOg4tbS2pEgx2MWjTqVHNkRWdj0VQSfkJVu5uwk2picTiMVmZSwqeXmsM1RmshIAYhUQLx1Fr9IFe7RxD1K9So5zs7F2NgLltSQBoBckW7TYo1M2n59pNfGfYApnDV6ShEy/szBQAFy3ekABoBY1B8BK/w1QADneBJNmVP3dh1sO07eBqCmpGa5NiLfzkX2e/r01E6lHGhXbS9/lAma1TTAa/EcO/SZTjs/pFtQJyaGLOWzHQ2tNhsZY+kjhb8oHzH1wjEEkaaHrOA/oJF7g3PsZl2pj7XDDMSNZysbW/dC3S14HLrNYlhbib/1nNxTZuH5zZr1ALDrPOwdknF4ujQXUO4V7ckHqqH4IG+UCfeHm/n7NTTD4kjyvqVOBpFiSVqdVuT6uK87jVbZVgQCDcHUHjcGRHffc2jXo1qypkrohYMnpzeWtwGFrNoLA2uNNZh8Lds+ZhmoEkthzlBPOk5Y0/a1mT2QdYG9v/sIYnCswF3pXqL1K/4i/FRe3VRG4G8ZxmGs5vVony6h5sLXR/xL81aSYiVzgcMuy9rlQbUMSqqq/YLt6NeYDhl7Bx01Cx4iICIiAiIgIiICIiAiIgIiczeLb1PBUGq1OWiLexdzwUf15AE8oEL3iQ4nbuHonVaaU3I7BnquSOhyqsseQjw/2dUqtVx2IFqlfRNPqG2ovrlsqqvZb/WvJvAiPijjfL2e686r06Q7gtnYfpRp78NcAKeCVudVmqfAfu1/MID+KR/xXq+dWwuHJ9NmqsLkXZz5SHToM/5yx6FFUVVUBVUBVUCwAAsAAOAAgaO8WxUxmGq0H0DiwbjlYG6MB2YA/CfnTGYB8NWejWXI9NiGHccCOxBBB5gifp2Q7xA3AXaKB0Ip4hBZGOgdfsORy6Hlc8iRApfB1yhJB0nV2bjBckjWcLaeBqYd2p1kam6mxVhr79weRGh5TJRrjTjaBLcLiySbm47chMpxNlNjr+UjOBqNnuOE28dUOTS9oG9Xxt0IbU9bzjVsczKVGk1mrac785o1at27/wC+cDLUawHWW14QbpmlTbF1Vs1UZaIPEUiQS34yBbsoP1pwdwvDJsQyYjFqUoj1JSYEGr0LKfo0/m3tqbmVbCw0gGW4tKp3I/um16mH1sVrUfc0mDof0IT+KWvKx3/VcNtLC4pQFceWzkaZgrlGzAcb03y/AdBAs6V74wYYijRrroabFc3QmzIb9mT/ANpYU5+39kjFYepRNhmGhIuAwN1JHMXAuOl4G3hK2dEb7Sq36gD/ADmWQXcLeRlY4DEg061K60r/AFkUXyX5lRqDzWx5EmdQEREBERAREQEREBERATR2psWjiggr01qhGFRQ17ZgCNRwIsTobjtN6IHwCfYmDG41KNN6lQ5URS7troqi5NhqYFb7608+2cMv3MKP1Yl7yz5WmBxa7T2xSr0kcUqVMFy1gboauT0gmwLVBa5v6G00llwEREDkbxbrYfH08ldM1voONHQ9Vfl7cDzBlcbS8Faq3/Z66VByWoCh9syhgfyEt6IFHr4Y7RT6iN3Wsmv6rT03hxtE6eUvxq0/5MZd0QKVwfg/jXN6j0aQ/jZz+lVt85Nd1/CvDYNhUcnFVRqrOoCKeq0tde5JI5Wk1iAiIgJWXjNS0ot9ysPippEf5yzZCvFfZTVsGHVcxpNdtbWpupViTY6AlWPZT7wJlQa6qeoB/MT3OFuxvXRxqsKWZWphQ6OAGANwDcEgi4I0PKd2Bo4jYlGpWp12pqatK/lvqCLgixt9IWJ0N7XNpvREBERAREQEREBERAREQEREBNHbeyFxdCpQcsq1BYlSARYg6XBHLmJvRA5uw936OCp+XRXKOLEm7O32mbmfkOAtOlEQEREBERAREQEREBERAT4yAix1B0I959iBwdi7l4fB16tahmTzFymnmuijMG9Itcajhew5WneiICIiAiIgIiICIiAiIgIiICIiAiIgIiICIiAiIgIiICIiAiIgIiICIiAiIgIiICIiAiIgf//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NZ"/>
          </a:p>
        </p:txBody>
      </p:sp>
      <p:sp>
        <p:nvSpPr>
          <p:cNvPr id="1034" name="AutoShape 10" descr="data:image/jpeg;base64,/9j/4AAQSkZJRgABAQAAAQABAAD/2wCEAAkGBhQQERIUEhQVEBQVGBQSEhQYFBQVGhYVExQVFRYXFxIXGyYeGBkjGhUYHzAgJScrLS4sFR4xNTAqNSYrLCkBCQoKBQUFDQUFDSkYEhgpKSkpKSkpKSkpKSkpKSkpKSkpKSkpKSkpKSkpKSkpKSkpKSkpKSkpKSkpKSkpKSkpKf/AABEIAM0A9gMBIgACEQEDEQH/xAAcAAEAAgMBAQEAAAAAAAAAAAAABgcDBAUCAQj/xABAEAACAQIDBgQCBwUGBwAAAAABAgADEQQSIQUGMUFRYQcTInGBoTJCUmKCkZIUI3LB0RUkQ7Hh8DNjc4OTovH/xAAUAQEAAAAAAAAAAAAAAAAAAAAA/8QAFBEBAAAAAAAAAAAAAAAAAAAAAP/aAAwDAQACEQMRAD8AvGIiAiIgIiICIiAiIgIiICIiAiIgIiICIiAiIgIiICIiAiIgIiICIiAiIgIiICIiAiIgIiICInh6yggEgFr5QSATYXNhz0ge4iICIiAiIgInipWVbZiFucq3IFyeQvxPae4CIiAiIgIiICIiAiIgIiICIiAiIgIiICIiB5Dj+s9SnN5qdbZm0nqhyExDNVp1R1ZrtTccGykgWOmUrax4Whu9tkYugtQDKfouvHK4tcA8xqCD0IgdCtUCqWPAAk+w1MhO4LNjalXG1/W2YJR5CmMlyqj2cC/HVupkt2xSZsPXVPpGnUC/xFCB85DfCHF5sM6DgpRxc3P7xSCLn/p/OBPoiICJo4/bdGg1NKrhGqGyA31tYEmw0FyNTprGO23RoPTSo4RqhAQa6kmwuQPSCTa5tA3oiIHN3h2QuJoOjAFrE0z0qZSFN/jb2JnH8O9uvisMwqtnekwp5jxZSispb72pF+dpIdpYryqNWpxyI7/pUt/KQfwlQ/31tcpqU193VCWt0FmXQQLBi8Sod+97KmKqeRRzMrN5dKmv+KSbZmHME8AdLWJ14BbqtfhrPs5G6ex2weEo0XbOyKcxHC7MWIX7oLWHYCdeAiIgIiICIiAiIgIiICIiAiIgIiIHJ3o3dTH4Z6L6X1ptbVKgvlYe3PqCRzkL8I8aymtQqFs41YMb5Xot5dQfNf0yypWG1cQNnbb8y37qsgrva9wWD06lhazepVc639XtcLPMrLdbGDZ+0sThWHoZwim/DOc9HS30bVcpPXla5lmK19ZXvinsfL5WMQWKWo1iPsOf3b+6ubfj7QLDnwmaGwdpftOHpVebKM3Zx6XHwYGeN5cYaOExFQAkrTci1r3ykA69zAi+xcGu08VVxlX/AINM+TQpk3BCAPnY6aHNe3fW4UX6O2dm4fa9BmourOuZadUZhYg/RbmVPW3O478DbmJXZ+xqWHpsPMxS+WpHSqM1Vx2CNlB6lZpeGu11pVQmgSrnpezpXqlPzD2/EOkCdbnbcOMwquwtUU+XVF7+tQNfiCDble2vGdyRPdegMPjsfQXVSaeIHCymqDmU9+FuwElhgRfxA26MPhXTi9ZWQC9gF0Dkn2aw04sOVyPfh3s/ysBSJFmrXxDf93VR8Eyj4SJ7dp/2ptZcONaSaVT/AMuif3g/FUbJ+R5S0FWwAGgGgEDmbz47ycJWcGxylVPRn9Cn4FgfhIP4U7uK7VMa92OZqOGza5VUZXcHqTde2Vus2vFvbuSitBBmqEhyLkCxDqg0BJJbkPs+15nsLZS4XD0aK8KaKt+pH0m9y1z8YG/ERAREQEREBERAREQEREBERAREQEREBIZ4n7C87DLXUevDEue9I2FUfAAN+DvJnPFakHVlYXDAqR1BFiPygc3dbHivhKD3uSiq38Sehvmpm1tbZ64ihVov9GorIe2YWBHcGx+Eqjz8VsGr5Vz+zFj5LEZqbg8mH1KluIBGovqJY27e9lPGr6fQ4F2QkHT7St9Zb9gRpcC4uEF8NN4Go1zhqrH1FkYE/Rrpe9geF8rCw6LMu/fi5hhTr4agpxLOr0mqAgU1zKVJVtS9r8hY24yvfELalCvtCu+GJ8prZzplqVBo7rb6psPc3PAiRunSLHSB19p7xVsW1E1GA8mmtGkFBUKq21sSfUbC5vyE1qWMqUrlHKknNf717hhcaG54z5Qw4GtiTM1alfiDAl27Pi4aGKrVsVS801xSV3p+kr5SlQRTY2N766jhLE27v5RbAedhaoY1T5SEaMjWzPmU6qyqDx5leRn5+r4fTThMQqED0nKeH/3qIF8+E2z706+JNz5j+XTJuf3dPjYnXWoWH4B0k/kX3O27hf7NpVKLeXRpIKbBtWRlAzK1uLkm+n0swI4yKbw+JFas4o4RWVmOVVQZqrH4XCjsNfvDUQNtMD/aG2nY60sKVZu70/TTX/yB2/B3lkSMbgbrtgcO3mW86s3m1rG9iRYLm+tYcTzJMk8BERAREQEREBERAREQEREBERAREQEREBERAxYnCpUVkqKtRGFmVgGBHQqdDKP8VNj0cBWpphajIaisz0bk+Wp9OZHvdQ2oy66BrWGkuzaOOWhSqVXNkpqzt7KLm3fSfmrbO1GxeIq1qv03JJ5gDgqDsAAB7QObTwmbS9hNujQC6L6usz4bDmwOW4Gp7zfwNHS5XTX+cDXQG2ot0AtPRB5g35cJv4fCsQWyXF/SJmfCM31b9D0gcCup5j3mnUwI4qZIVo+kgr6gbGc84cm9l4EwNLZL5a1NWqmjSd0FV7ZggvbzMt+Ivx6E+0/SG726+HwSWoIAWAz1D6nf+KpzHYWHQCfm2rTAJv14S7fCLeQ4nCmi5u+Hsq3OppNfy/02K+yr1gTyIiAiIgIiICIiAiIgIiICIiAiIgIiICIiAiIgQTxi2sKWzzSv6q7KgH3UIqOfb0gfiEpWhRBGvwk88acT5mMpU7+mlTBt96oxLfJUkPpUstiPV/SBtbPpMDfTTl/pOhSS44XueA04zxh1BsB8Zv00BHTpbrAyKuVR14W4fKfKV+DHjz4TP5GgIBJ7z2aeYi66djA5telZibaHn/pNGshKEC2mtxpedmrSAJ46aAGaOJQDWwHH/ZECOVaGvq0/nJH4UbVGH2kqsbCsrUPxEhk+aZfxTlYtbkADT/Kc8XpVUdT66bBx2KEMPmIH6giY6FYOqsODAMPYi4mSAiIgIiICIiAiIgIiICIiAiIgIiICInC3t3pTAUr2z1WuKVP7RHEk8lFxc+w4mB3ZzNrbyYfCLevWSnysWuxPQIPUT8JWJrbXxrlWp4hb8QQcPTUHkeAI+LH3kj2V4WrYHFvnPE06V0X41LBm+GWBWe/m2VxeOrVKV8hNNVJBGi0kHD3vNbZdEvfUAAWnzePCrSxeIpoopqtWqqqL2AWowGp7T3gR5am/O14HYCDKABwsD1mwtu9+Amtg0LgsBYW/OdzZ1EsmawJ4EQNhMJTsC18oGnHj7T6uFpsCBfNxGs39mYHiX10uBNkYVWRiAARwI7wIztCmocjXUfC4HKaDL6gTqLa3kj/YjqGsdOPacHEUmbPa3TnygcjHYW+dk05yO1GOa/5/1kgrV7kjgbWtOHWpZD/lAvDc3frC1MPhqTVlp1RSpqVf0XZUAOVm0PA85MEcEXBBB4Ea/OVpuluDQxWAo1fVQrN5t3U3DWquAWptcHQDhY95o7Q3X2jgSWoZ6qfaoMwJ/ioA3J7DN7wLbiV/ujvzXFRaG0Eekz28mo9Pyy2Y2AZdOJ0DWGoseRlgQEREBERAREQEREBERAREQEREDHXrBFZmIVVBZieAAFyT2Alc7q32pj3xdQHy6VjTU8hc+Stuo9Tn71p2vE3amTC+Qps+IuvtTUqahtzuLLb7/adndXYIwWGSkNWsGqN9qoQMx9hYAdgIHWAkZ3w32p4Fci2qV2F1p30UHg1QjgOg4tbS2pEgx2MWjTqVHNkRWdj0VQSfkJVu5uwk2picTiMVmZSwqeXmsM1RmshIAYhUQLx1Fr9IFe7RxD1K9So5zs7F2NgLltSQBoBckW7TYo1M2n59pNfGfYApnDV6ShEy/szBQAFy3ekABoBY1B8BK/w1QADneBJNmVP3dh1sO07eBqCmpGa5NiLfzkX2e/r01E6lHGhXbS9/lAma1TTAa/EcO/SZTjs/pFtQJyaGLOWzHQ2tNhsZY+kjhb8oHzH1wjEEkaaHrOA/oJF7g3PsZl2pj7XDDMSNZysbW/dC3S14HLrNYlhbib/1nNxTZuH5zZr1ALDrPOwdknF4ujQXUO4V7ckHqqH4IG+UCfeHm/n7NTTD4kjyvqVOBpFiSVqdVuT6uK87jVbZVgQCDcHUHjcGRHffc2jXo1qypkrohYMnpzeWtwGFrNoLA2uNNZh8Lds+ZhmoEkthzlBPOk5Y0/a1mT2QdYG9v/sIYnCswF3pXqL1K/4i/FRe3VRG4G8ZxmGs5vVony6h5sLXR/xL81aSYiVzgcMuy9rlQbUMSqqq/YLt6NeYDhl7Bx01Cx4iICIiAiIgIiICIiAiIgIiczeLb1PBUGq1OWiLexdzwUf15AE8oEL3iQ4nbuHonVaaU3I7BnquSOhyqsseQjw/2dUqtVx2IFqlfRNPqG2ovrlsqqvZb/WvJvAiPijjfL2e686r06Q7gtnYfpRp78NcAKeCVudVmqfAfu1/MID+KR/xXq+dWwuHJ9NmqsLkXZz5SHToM/5yx6FFUVVUBVUBVUCwAAsAAOAAgaO8WxUxmGq0H0DiwbjlYG6MB2YA/CfnTGYB8NWejWXI9NiGHccCOxBBB5gifp2Q7xA3AXaKB0Ip4hBZGOgdfsORy6Hlc8iRApfB1yhJB0nV2bjBckjWcLaeBqYd2p1kam6mxVhr79weRGh5TJRrjTjaBLcLiySbm47chMpxNlNjr+UjOBqNnuOE28dUOTS9oG9Xxt0IbU9bzjVsczKVGk1mrac785o1at27/wC+cDLUawHWW14QbpmlTbF1Vs1UZaIPEUiQS34yBbsoP1pwdwvDJsQyYjFqUoj1JSYEGr0LKfo0/m3tqbmVbCw0gGW4tKp3I/um16mH1sVrUfc0mDof0IT+KWvKx3/VcNtLC4pQFceWzkaZgrlGzAcb03y/AdBAs6V74wYYijRrroabFc3QmzIb9mT/ANpYU5+39kjFYepRNhmGhIuAwN1JHMXAuOl4G3hK2dEb7Sq36gD/ADmWQXcLeRlY4DEg061K60r/AFkUXyX5lRqDzWx5EmdQEREBERAREQEREBERATR2psWjiggr01qhGFRQ17ZgCNRwIsTobjtN6IHwCfYmDG41KNN6lQ5URS7troqi5NhqYFb7608+2cMv3MKP1Yl7yz5WmBxa7T2xSr0kcUqVMFy1gboauT0gmwLVBa5v6G00llwEREDkbxbrYfH08ldM1voONHQ9Vfl7cDzBlcbS8Faq3/Z66VByWoCh9syhgfyEt6IFHr4Y7RT6iN3Wsmv6rT03hxtE6eUvxq0/5MZd0QKVwfg/jXN6j0aQ/jZz+lVt85Nd1/CvDYNhUcnFVRqrOoCKeq0tde5JI5Wk1iAiIgJWXjNS0ot9ysPippEf5yzZCvFfZTVsGHVcxpNdtbWpupViTY6AlWPZT7wJlQa6qeoB/MT3OFuxvXRxqsKWZWphQ6OAGANwDcEgi4I0PKd2Bo4jYlGpWp12pqatK/lvqCLgixt9IWJ0N7XNpvREBERAREQEREBERAREQEREBNHbeyFxdCpQcsq1BYlSARYg6XBHLmJvRA5uw936OCp+XRXKOLEm7O32mbmfkOAtOlEQEREBERAREQEREBERAT4yAix1B0I959iBwdi7l4fB16tahmTzFymnmuijMG9Itcajhew5WneiICIiAiIgIiICIiAiIgIiICIiAiIgIiICIiAiIgIiICIiAiIgIiICIiAiIgIiICIiAiIgf//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NZ"/>
          </a:p>
        </p:txBody>
      </p:sp>
      <p:pic>
        <p:nvPicPr>
          <p:cNvPr id="1036" name="Picture 12" descr="https://cacodaemonia.files.wordpress.com/2011/01/039.jpg"/>
          <p:cNvPicPr>
            <a:picLocks noChangeAspect="1" noChangeArrowheads="1"/>
          </p:cNvPicPr>
          <p:nvPr/>
        </p:nvPicPr>
        <p:blipFill>
          <a:blip r:embed="rId2" cstate="print"/>
          <a:srcRect/>
          <a:stretch>
            <a:fillRect/>
          </a:stretch>
        </p:blipFill>
        <p:spPr bwMode="auto">
          <a:xfrm>
            <a:off x="7214908" y="3600400"/>
            <a:ext cx="1965604" cy="3284984"/>
          </a:xfrm>
          <a:prstGeom prst="rect">
            <a:avLst/>
          </a:prstGeom>
          <a:noFill/>
        </p:spPr>
      </p:pic>
      <p:sp>
        <p:nvSpPr>
          <p:cNvPr id="12" name="TextBox 11"/>
          <p:cNvSpPr txBox="1"/>
          <p:nvPr/>
        </p:nvSpPr>
        <p:spPr>
          <a:xfrm>
            <a:off x="539552" y="836712"/>
            <a:ext cx="8352928" cy="2123658"/>
          </a:xfrm>
          <a:prstGeom prst="rect">
            <a:avLst/>
          </a:prstGeom>
          <a:noFill/>
        </p:spPr>
        <p:txBody>
          <a:bodyPr wrap="square" rtlCol="0">
            <a:spAutoFit/>
          </a:bodyPr>
          <a:lstStyle/>
          <a:p>
            <a:r>
              <a:rPr lang="en-NZ" sz="6000" dirty="0" smtClean="0"/>
              <a:t>Vegan ordination seminar</a:t>
            </a:r>
          </a:p>
          <a:p>
            <a:r>
              <a:rPr lang="en-NZ" sz="2400" dirty="0" smtClean="0"/>
              <a:t>Jon Bray &amp; Olivia Burge</a:t>
            </a:r>
          </a:p>
          <a:p>
            <a:r>
              <a:rPr lang="en-NZ" sz="2400" dirty="0" smtClean="0"/>
              <a:t>University of Canterbury</a:t>
            </a:r>
          </a:p>
          <a:p>
            <a:endParaRPr lang="en-NZ" sz="2400" dirty="0"/>
          </a:p>
        </p:txBody>
      </p:sp>
      <p:pic>
        <p:nvPicPr>
          <p:cNvPr id="5122"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4014242"/>
            <a:ext cx="2843758" cy="2843758"/>
          </a:xfrm>
          <a:prstGeom prst="rect">
            <a:avLst/>
          </a:prstGeom>
          <a:noFill/>
        </p:spPr>
      </p:pic>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5229200"/>
            <a:ext cx="1628800" cy="1628800"/>
          </a:xfrm>
          <a:prstGeom prst="rect">
            <a:avLst/>
          </a:prstGeom>
          <a:noFill/>
        </p:spPr>
      </p:pic>
      <p:sp>
        <p:nvSpPr>
          <p:cNvPr id="3" name="Content Placeholder 2"/>
          <p:cNvSpPr>
            <a:spLocks noGrp="1"/>
          </p:cNvSpPr>
          <p:nvPr>
            <p:ph idx="1"/>
          </p:nvPr>
        </p:nvSpPr>
        <p:spPr>
          <a:xfrm>
            <a:off x="457200" y="188640"/>
            <a:ext cx="8229600" cy="5361459"/>
          </a:xfrm>
        </p:spPr>
        <p:txBody>
          <a:bodyPr>
            <a:normAutofit fontScale="92500" lnSpcReduction="20000"/>
          </a:bodyPr>
          <a:lstStyle/>
          <a:p>
            <a:r>
              <a:rPr lang="en-NZ" sz="2400" dirty="0" smtClean="0"/>
              <a:t>Community data is complex:</a:t>
            </a:r>
          </a:p>
          <a:p>
            <a:pPr lvl="1"/>
            <a:r>
              <a:rPr lang="en-NZ" sz="2400" dirty="0" smtClean="0"/>
              <a:t>Species by site matrix</a:t>
            </a:r>
          </a:p>
          <a:p>
            <a:pPr lvl="2"/>
            <a:r>
              <a:rPr lang="en-NZ" sz="1900" dirty="0" smtClean="0"/>
              <a:t>P/A, relative abundance, densities or abundance (see Anderson et al.  2011). </a:t>
            </a:r>
          </a:p>
          <a:p>
            <a:pPr lvl="2"/>
            <a:r>
              <a:rPr lang="en-NZ" sz="1900" dirty="0" smtClean="0"/>
              <a:t>Euclidean, Manhattan, Bray-Curtis, </a:t>
            </a:r>
            <a:r>
              <a:rPr lang="en-NZ" sz="1900" dirty="0" err="1" smtClean="0"/>
              <a:t>Jaccard</a:t>
            </a:r>
            <a:r>
              <a:rPr lang="en-NZ" sz="1900" dirty="0" smtClean="0"/>
              <a:t>, Gower (and modified), </a:t>
            </a:r>
            <a:r>
              <a:rPr lang="en-NZ" sz="1900" dirty="0" err="1" smtClean="0"/>
              <a:t>Kulczynski</a:t>
            </a:r>
            <a:r>
              <a:rPr lang="en-NZ" sz="1900" dirty="0" smtClean="0"/>
              <a:t> etc. (Legendre and Legendre 2012)</a:t>
            </a:r>
          </a:p>
          <a:p>
            <a:pPr lvl="1"/>
            <a:r>
              <a:rPr lang="en-NZ" sz="2400" dirty="0" smtClean="0"/>
              <a:t>Environmental data associated with sites (Niche – sensu Hutchinson 1957).</a:t>
            </a:r>
          </a:p>
          <a:p>
            <a:pPr lvl="1"/>
            <a:r>
              <a:rPr lang="en-NZ" sz="2400" dirty="0" smtClean="0"/>
              <a:t>Spatial gradients to data (Neutral – sensu Hubbel 2001).</a:t>
            </a:r>
          </a:p>
          <a:p>
            <a:pPr lvl="2"/>
            <a:r>
              <a:rPr lang="en-NZ" sz="1800" dirty="0" smtClean="0"/>
              <a:t>Spatial collinearity of environmental predictors.</a:t>
            </a:r>
          </a:p>
          <a:p>
            <a:pPr lvl="1"/>
            <a:r>
              <a:rPr lang="en-NZ" sz="2400" dirty="0" smtClean="0"/>
              <a:t>Deleting rare species (common practice – may yield little valuable information and negatively influence patterns and relationships – &gt;2% of maximum abundance? Division ‘Folk lore’ </a:t>
            </a:r>
            <a:r>
              <a:rPr lang="en-NZ" sz="2400" dirty="0" err="1" smtClean="0"/>
              <a:t>Jari</a:t>
            </a:r>
            <a:r>
              <a:rPr lang="en-NZ" sz="2400" dirty="0" smtClean="0"/>
              <a:t> </a:t>
            </a:r>
            <a:r>
              <a:rPr lang="en-NZ" sz="2400" dirty="0" err="1" smtClean="0"/>
              <a:t>Oksanen</a:t>
            </a:r>
            <a:r>
              <a:rPr lang="en-NZ" sz="2400" dirty="0" smtClean="0"/>
              <a:t>.</a:t>
            </a:r>
          </a:p>
          <a:p>
            <a:pPr lvl="1"/>
            <a:r>
              <a:rPr lang="en-NZ" sz="2400" dirty="0" smtClean="0"/>
              <a:t>Standardisation (Wisconsin, Hellinger, </a:t>
            </a:r>
            <a:r>
              <a:rPr lang="en-NZ" sz="2400" dirty="0" err="1" smtClean="0"/>
              <a:t>center</a:t>
            </a:r>
            <a:r>
              <a:rPr lang="en-NZ" sz="2400" dirty="0" smtClean="0"/>
              <a:t> and standardise (env))  </a:t>
            </a:r>
            <a:endParaRPr lang="en-NZ" sz="2000" dirty="0" smtClean="0"/>
          </a:p>
          <a:p>
            <a:pPr>
              <a:buNone/>
            </a:pPr>
            <a:r>
              <a:rPr lang="en-NZ" sz="2000" dirty="0" smtClean="0"/>
              <a:t>	Anderson et al. (2011) </a:t>
            </a:r>
            <a:r>
              <a:rPr lang="en-NZ" sz="2000" dirty="0"/>
              <a:t>Navigating the multiple meanings </a:t>
            </a:r>
            <a:r>
              <a:rPr lang="en-NZ" sz="2000" dirty="0" smtClean="0"/>
              <a:t> of </a:t>
            </a:r>
            <a:r>
              <a:rPr lang="el-GR" sz="2000" dirty="0" smtClean="0"/>
              <a:t>β</a:t>
            </a:r>
            <a:r>
              <a:rPr lang="en-NZ" sz="2000" dirty="0" smtClean="0"/>
              <a:t> </a:t>
            </a:r>
            <a:r>
              <a:rPr lang="en-NZ" sz="2000" dirty="0"/>
              <a:t>diversity: </a:t>
            </a:r>
            <a:r>
              <a:rPr lang="en-NZ" sz="2000" dirty="0" smtClean="0"/>
              <a:t>a roadmap </a:t>
            </a:r>
            <a:r>
              <a:rPr lang="en-NZ" sz="2000" dirty="0"/>
              <a:t>for the </a:t>
            </a:r>
            <a:r>
              <a:rPr lang="en-NZ" sz="2000" dirty="0" smtClean="0"/>
              <a:t>practicing ecologist. Ecology Letters, 14: 19-28.</a:t>
            </a:r>
          </a:p>
          <a:p>
            <a:pPr lvl="1"/>
            <a:endParaRPr lang="en-NZ" dirty="0"/>
          </a:p>
        </p:txBody>
      </p:sp>
      <p:pic>
        <p:nvPicPr>
          <p:cNvPr id="6" name="Picture 12" descr="https://cacodaemonia.files.wordpress.com/2011/01/039.jpg"/>
          <p:cNvPicPr>
            <a:picLocks noChangeAspect="1" noChangeArrowheads="1"/>
          </p:cNvPicPr>
          <p:nvPr/>
        </p:nvPicPr>
        <p:blipFill>
          <a:blip r:embed="rId4" cstate="print"/>
          <a:srcRect/>
          <a:stretch>
            <a:fillRect/>
          </a:stretch>
        </p:blipFill>
        <p:spPr bwMode="auto">
          <a:xfrm>
            <a:off x="7835012" y="4869160"/>
            <a:ext cx="1308988" cy="2187624"/>
          </a:xfrm>
          <a:prstGeom prst="rect">
            <a:avLst/>
          </a:prstGeom>
          <a:noFill/>
        </p:spPr>
      </p:pic>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2" descr="https://cacodaemonia.files.wordpress.com/2011/01/039.jpg"/>
          <p:cNvPicPr>
            <a:picLocks noChangeAspect="1" noChangeArrowheads="1"/>
          </p:cNvPicPr>
          <p:nvPr/>
        </p:nvPicPr>
        <p:blipFill>
          <a:blip r:embed="rId3" cstate="print"/>
          <a:srcRect/>
          <a:stretch>
            <a:fillRect/>
          </a:stretch>
        </p:blipFill>
        <p:spPr bwMode="auto">
          <a:xfrm>
            <a:off x="8054578" y="5229200"/>
            <a:ext cx="1089422" cy="1820678"/>
          </a:xfrm>
          <a:prstGeom prst="rect">
            <a:avLst/>
          </a:prstGeom>
          <a:noFill/>
        </p:spPr>
      </p:pic>
      <p:sp>
        <p:nvSpPr>
          <p:cNvPr id="2" name="Title 1"/>
          <p:cNvSpPr>
            <a:spLocks noGrp="1"/>
          </p:cNvSpPr>
          <p:nvPr>
            <p:ph type="title"/>
          </p:nvPr>
        </p:nvSpPr>
        <p:spPr/>
        <p:txBody>
          <a:bodyPr>
            <a:normAutofit/>
          </a:bodyPr>
          <a:lstStyle/>
          <a:p>
            <a:r>
              <a:rPr lang="en-NZ" dirty="0" smtClean="0"/>
              <a:t>Unconstrained</a:t>
            </a:r>
            <a:endParaRPr lang="en-NZ" dirty="0"/>
          </a:p>
        </p:txBody>
      </p:sp>
      <p:pic>
        <p:nvPicPr>
          <p:cNvPr id="5" name="Picture 2" descr="https://encrypted-tbn3.gstatic.com/images?q=tbn:ANd9GcQAy9fsAKd_sXzIkPw-FcQ0naTn-6KxnkuTYCTuI2YeQFQ3oHao5w"/>
          <p:cNvPicPr>
            <a:picLocks noChangeAspect="1" noChangeArrowheads="1"/>
          </p:cNvPicPr>
          <p:nvPr/>
        </p:nvPicPr>
        <p:blipFill>
          <a:blip r:embed="rId4" cstate="print"/>
          <a:srcRect/>
          <a:stretch>
            <a:fillRect/>
          </a:stretch>
        </p:blipFill>
        <p:spPr bwMode="auto">
          <a:xfrm>
            <a:off x="0" y="5229200"/>
            <a:ext cx="1628800" cy="1628800"/>
          </a:xfrm>
          <a:prstGeom prst="rect">
            <a:avLst/>
          </a:prstGeom>
          <a:noFill/>
        </p:spPr>
      </p:pic>
      <p:sp>
        <p:nvSpPr>
          <p:cNvPr id="3" name="Content Placeholder 2"/>
          <p:cNvSpPr>
            <a:spLocks noGrp="1"/>
          </p:cNvSpPr>
          <p:nvPr>
            <p:ph idx="1"/>
          </p:nvPr>
        </p:nvSpPr>
        <p:spPr/>
        <p:txBody>
          <a:bodyPr>
            <a:normAutofit/>
          </a:bodyPr>
          <a:lstStyle/>
          <a:p>
            <a:r>
              <a:rPr lang="en-NZ" sz="2400" dirty="0" smtClean="0"/>
              <a:t>Unconstrained ordinations. These are numerous, some of the common ones are listed here. However collectively they use different algorithms and measures of dissimilarity to </a:t>
            </a:r>
            <a:r>
              <a:rPr lang="en-NZ" sz="2400" b="1" dirty="0" smtClean="0"/>
              <a:t>maximise explained variation in community data.</a:t>
            </a:r>
          </a:p>
        </p:txBody>
      </p:sp>
      <p:pic>
        <p:nvPicPr>
          <p:cNvPr id="6" name="Picture 12" descr="https://cacodaemonia.files.wordpress.com/2011/01/039.jpg"/>
          <p:cNvPicPr>
            <a:picLocks noChangeAspect="1" noChangeArrowheads="1"/>
          </p:cNvPicPr>
          <p:nvPr/>
        </p:nvPicPr>
        <p:blipFill>
          <a:blip r:embed="rId3" cstate="print"/>
          <a:srcRect/>
          <a:stretch>
            <a:fillRect/>
          </a:stretch>
        </p:blipFill>
        <p:spPr bwMode="auto">
          <a:xfrm>
            <a:off x="7835012" y="4869160"/>
            <a:ext cx="1308988" cy="2187624"/>
          </a:xfrm>
          <a:prstGeom prst="rect">
            <a:avLst/>
          </a:prstGeom>
          <a:noFill/>
        </p:spPr>
      </p:pic>
    </p:spTree>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2" descr="https://cacodaemonia.files.wordpress.com/2011/01/039.jpg"/>
          <p:cNvPicPr>
            <a:picLocks noChangeAspect="1" noChangeArrowheads="1"/>
          </p:cNvPicPr>
          <p:nvPr/>
        </p:nvPicPr>
        <p:blipFill>
          <a:blip r:embed="rId3" cstate="print"/>
          <a:srcRect/>
          <a:stretch>
            <a:fillRect/>
          </a:stretch>
        </p:blipFill>
        <p:spPr bwMode="auto">
          <a:xfrm>
            <a:off x="7835012" y="4869160"/>
            <a:ext cx="1308988" cy="2187624"/>
          </a:xfrm>
          <a:prstGeom prst="rect">
            <a:avLst/>
          </a:prstGeom>
          <a:noFill/>
        </p:spPr>
      </p:pic>
      <p:pic>
        <p:nvPicPr>
          <p:cNvPr id="4" name="Picture 12" descr="https://cacodaemonia.files.wordpress.com/2011/01/039.jpg"/>
          <p:cNvPicPr>
            <a:picLocks noChangeAspect="1" noChangeArrowheads="1"/>
          </p:cNvPicPr>
          <p:nvPr/>
        </p:nvPicPr>
        <p:blipFill>
          <a:blip r:embed="rId3" cstate="print"/>
          <a:srcRect/>
          <a:stretch>
            <a:fillRect/>
          </a:stretch>
        </p:blipFill>
        <p:spPr bwMode="auto">
          <a:xfrm>
            <a:off x="8054578" y="5229200"/>
            <a:ext cx="1089422" cy="1820678"/>
          </a:xfrm>
          <a:prstGeom prst="rect">
            <a:avLst/>
          </a:prstGeom>
          <a:noFill/>
        </p:spPr>
      </p:pic>
      <p:sp>
        <p:nvSpPr>
          <p:cNvPr id="2" name="Title 1"/>
          <p:cNvSpPr>
            <a:spLocks noGrp="1"/>
          </p:cNvSpPr>
          <p:nvPr>
            <p:ph type="title"/>
          </p:nvPr>
        </p:nvSpPr>
        <p:spPr/>
        <p:txBody>
          <a:bodyPr>
            <a:normAutofit/>
          </a:bodyPr>
          <a:lstStyle/>
          <a:p>
            <a:r>
              <a:rPr lang="en-NZ" dirty="0" smtClean="0"/>
              <a:t>Unconstrained - PCA</a:t>
            </a:r>
            <a:endParaRPr lang="en-NZ" dirty="0"/>
          </a:p>
        </p:txBody>
      </p:sp>
      <p:pic>
        <p:nvPicPr>
          <p:cNvPr id="5" name="Picture 2" descr="https://encrypted-tbn3.gstatic.com/images?q=tbn:ANd9GcQAy9fsAKd_sXzIkPw-FcQ0naTn-6KxnkuTYCTuI2YeQFQ3oHao5w"/>
          <p:cNvPicPr>
            <a:picLocks noChangeAspect="1" noChangeArrowheads="1"/>
          </p:cNvPicPr>
          <p:nvPr/>
        </p:nvPicPr>
        <p:blipFill>
          <a:blip r:embed="rId4" cstate="print"/>
          <a:srcRect/>
          <a:stretch>
            <a:fillRect/>
          </a:stretch>
        </p:blipFill>
        <p:spPr bwMode="auto">
          <a:xfrm>
            <a:off x="0" y="5229200"/>
            <a:ext cx="1628800" cy="1628800"/>
          </a:xfrm>
          <a:prstGeom prst="rect">
            <a:avLst/>
          </a:prstGeom>
          <a:noFill/>
        </p:spPr>
      </p:pic>
      <p:sp>
        <p:nvSpPr>
          <p:cNvPr id="3" name="Content Placeholder 2"/>
          <p:cNvSpPr>
            <a:spLocks noGrp="1"/>
          </p:cNvSpPr>
          <p:nvPr>
            <p:ph idx="1"/>
          </p:nvPr>
        </p:nvSpPr>
        <p:spPr/>
        <p:txBody>
          <a:bodyPr>
            <a:normAutofit fontScale="85000" lnSpcReduction="20000"/>
          </a:bodyPr>
          <a:lstStyle/>
          <a:p>
            <a:pPr lvl="1"/>
            <a:r>
              <a:rPr lang="en-NZ" sz="2400" dirty="0" smtClean="0"/>
              <a:t>Principle component analysis (PCA; </a:t>
            </a:r>
            <a:r>
              <a:rPr lang="en-NZ" sz="2400" dirty="0" err="1" smtClean="0"/>
              <a:t>call:rda</a:t>
            </a:r>
            <a:r>
              <a:rPr lang="en-NZ" sz="2400" dirty="0" smtClean="0"/>
              <a:t>) – Analyses variance and reduces these variables into a smaller set of components. Most often used with environmental data for variable reduction. PCA analyzes the all the variance in the in the variables and reorganizes it into a new set of components equal to the number of original variables.</a:t>
            </a:r>
          </a:p>
          <a:p>
            <a:pPr lvl="1"/>
            <a:r>
              <a:rPr lang="en-NZ" sz="2400" dirty="0" smtClean="0"/>
              <a:t>Regarding the components:</a:t>
            </a:r>
          </a:p>
          <a:p>
            <a:pPr lvl="2"/>
            <a:r>
              <a:rPr lang="en-NZ" dirty="0" smtClean="0"/>
              <a:t>They are independent</a:t>
            </a:r>
          </a:p>
          <a:p>
            <a:pPr lvl="2"/>
            <a:r>
              <a:rPr lang="en-NZ" dirty="0" smtClean="0"/>
              <a:t>They decrease in the amount of variance from the originals </a:t>
            </a:r>
          </a:p>
          <a:p>
            <a:pPr lvl="2"/>
            <a:r>
              <a:rPr lang="en-NZ" dirty="0" smtClean="0"/>
              <a:t>First component captures most of the variance, 2nd second most and so on until all the variance is accounted for</a:t>
            </a:r>
          </a:p>
          <a:p>
            <a:pPr lvl="2"/>
            <a:r>
              <a:rPr lang="en-NZ" dirty="0" smtClean="0"/>
              <a:t>These components are orthogonal (i.e. are unrelated to one another).</a:t>
            </a:r>
          </a:p>
          <a:p>
            <a:pPr lvl="2"/>
            <a:r>
              <a:rPr lang="en-NZ" dirty="0" smtClean="0"/>
              <a:t>We generally only retained some for further study (dimension reduction)</a:t>
            </a:r>
          </a:p>
          <a:p>
            <a:pPr lvl="2"/>
            <a:r>
              <a:rPr lang="en-NZ" dirty="0" smtClean="0"/>
              <a:t>Suited to environmental data </a:t>
            </a:r>
            <a:r>
              <a:rPr lang="en-NZ" b="1" dirty="0" smtClean="0"/>
              <a:t>not</a:t>
            </a:r>
            <a:r>
              <a:rPr lang="en-NZ" dirty="0" smtClean="0"/>
              <a:t> community data</a:t>
            </a:r>
          </a:p>
          <a:p>
            <a:pPr lvl="2"/>
            <a:endParaRPr lang="en-NZ" sz="1600" dirty="0" smtClean="0"/>
          </a:p>
        </p:txBody>
      </p:sp>
    </p:spTree>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2" descr="https://cacodaemonia.files.wordpress.com/2011/01/039.jpg"/>
          <p:cNvPicPr>
            <a:picLocks noChangeAspect="1" noChangeArrowheads="1"/>
          </p:cNvPicPr>
          <p:nvPr/>
        </p:nvPicPr>
        <p:blipFill>
          <a:blip r:embed="rId3" cstate="print"/>
          <a:srcRect/>
          <a:stretch>
            <a:fillRect/>
          </a:stretch>
        </p:blipFill>
        <p:spPr bwMode="auto">
          <a:xfrm>
            <a:off x="7835012" y="4869160"/>
            <a:ext cx="1308988" cy="2187624"/>
          </a:xfrm>
          <a:prstGeom prst="rect">
            <a:avLst/>
          </a:prstGeom>
          <a:noFill/>
        </p:spPr>
      </p:pic>
      <p:pic>
        <p:nvPicPr>
          <p:cNvPr id="4" name="Picture 12" descr="https://cacodaemonia.files.wordpress.com/2011/01/039.jpg"/>
          <p:cNvPicPr>
            <a:picLocks noChangeAspect="1" noChangeArrowheads="1"/>
          </p:cNvPicPr>
          <p:nvPr/>
        </p:nvPicPr>
        <p:blipFill>
          <a:blip r:embed="rId3" cstate="print"/>
          <a:srcRect/>
          <a:stretch>
            <a:fillRect/>
          </a:stretch>
        </p:blipFill>
        <p:spPr bwMode="auto">
          <a:xfrm>
            <a:off x="8054578" y="5229200"/>
            <a:ext cx="1089422" cy="1820678"/>
          </a:xfrm>
          <a:prstGeom prst="rect">
            <a:avLst/>
          </a:prstGeom>
          <a:noFill/>
        </p:spPr>
      </p:pic>
      <p:sp>
        <p:nvSpPr>
          <p:cNvPr id="2" name="Title 1"/>
          <p:cNvSpPr>
            <a:spLocks noGrp="1"/>
          </p:cNvSpPr>
          <p:nvPr>
            <p:ph type="title"/>
          </p:nvPr>
        </p:nvSpPr>
        <p:spPr/>
        <p:txBody>
          <a:bodyPr>
            <a:normAutofit/>
          </a:bodyPr>
          <a:lstStyle/>
          <a:p>
            <a:r>
              <a:rPr lang="en-NZ" dirty="0" smtClean="0"/>
              <a:t>Unconstrained - NMDS</a:t>
            </a:r>
            <a:endParaRPr lang="en-NZ" dirty="0"/>
          </a:p>
        </p:txBody>
      </p:sp>
      <p:pic>
        <p:nvPicPr>
          <p:cNvPr id="5" name="Picture 2" descr="https://encrypted-tbn3.gstatic.com/images?q=tbn:ANd9GcQAy9fsAKd_sXzIkPw-FcQ0naTn-6KxnkuTYCTuI2YeQFQ3oHao5w"/>
          <p:cNvPicPr>
            <a:picLocks noChangeAspect="1" noChangeArrowheads="1"/>
          </p:cNvPicPr>
          <p:nvPr/>
        </p:nvPicPr>
        <p:blipFill>
          <a:blip r:embed="rId4" cstate="print"/>
          <a:srcRect/>
          <a:stretch>
            <a:fillRect/>
          </a:stretch>
        </p:blipFill>
        <p:spPr bwMode="auto">
          <a:xfrm>
            <a:off x="0" y="5229200"/>
            <a:ext cx="1628800" cy="1628800"/>
          </a:xfrm>
          <a:prstGeom prst="rect">
            <a:avLst/>
          </a:prstGeom>
          <a:noFill/>
        </p:spPr>
      </p:pic>
      <p:sp>
        <p:nvSpPr>
          <p:cNvPr id="3" name="Content Placeholder 2"/>
          <p:cNvSpPr>
            <a:spLocks noGrp="1"/>
          </p:cNvSpPr>
          <p:nvPr>
            <p:ph idx="1"/>
          </p:nvPr>
        </p:nvSpPr>
        <p:spPr/>
        <p:txBody>
          <a:bodyPr>
            <a:normAutofit/>
          </a:bodyPr>
          <a:lstStyle/>
          <a:p>
            <a:r>
              <a:rPr lang="en-NZ" sz="2000" dirty="0" smtClean="0"/>
              <a:t>Non-metric multidimensional scaling (NMDS; function) A common and accepted method that uses a numerical algorithm that best </a:t>
            </a:r>
            <a:r>
              <a:rPr lang="en-NZ" sz="2000" dirty="0" err="1" smtClean="0"/>
              <a:t>protrays</a:t>
            </a:r>
            <a:r>
              <a:rPr lang="en-NZ" sz="2000" dirty="0" smtClean="0"/>
              <a:t> the </a:t>
            </a:r>
            <a:r>
              <a:rPr lang="en-NZ" sz="2000" b="1" dirty="0" smtClean="0"/>
              <a:t>rank</a:t>
            </a:r>
            <a:r>
              <a:rPr lang="en-NZ" sz="2000" dirty="0" smtClean="0"/>
              <a:t> of inter-sample distances. </a:t>
            </a:r>
          </a:p>
          <a:p>
            <a:pPr lvl="1"/>
            <a:r>
              <a:rPr lang="en-NZ" sz="2000" dirty="0" smtClean="0"/>
              <a:t>Regarded as the most robust unconstrained ordination method for ecological species data (Minchin 1987).  </a:t>
            </a:r>
          </a:p>
          <a:p>
            <a:pPr lvl="1"/>
            <a:r>
              <a:rPr lang="en-NZ" sz="2000" dirty="0" smtClean="0"/>
              <a:t>Like other analyses attempts to best represent the position of communities in multidimensional space.</a:t>
            </a:r>
          </a:p>
          <a:p>
            <a:pPr lvl="1"/>
            <a:r>
              <a:rPr lang="en-NZ" sz="2000" dirty="0" err="1" smtClean="0"/>
              <a:t>metaMDS</a:t>
            </a:r>
            <a:r>
              <a:rPr lang="en-NZ" sz="2000" dirty="0" smtClean="0"/>
              <a:t> (does everything for us)</a:t>
            </a:r>
          </a:p>
          <a:p>
            <a:pPr lvl="2"/>
            <a:r>
              <a:rPr lang="en-NZ" sz="1600" dirty="0" smtClean="0"/>
              <a:t>Iterative, will attempt to find a stable solution with multiple random starts</a:t>
            </a:r>
          </a:p>
          <a:p>
            <a:pPr lvl="2"/>
            <a:r>
              <a:rPr lang="en-NZ" sz="1600" dirty="0" smtClean="0"/>
              <a:t>Automatically standardises (double </a:t>
            </a:r>
            <a:r>
              <a:rPr lang="en-NZ" sz="1600" dirty="0" err="1" smtClean="0"/>
              <a:t>wisconsin</a:t>
            </a:r>
            <a:r>
              <a:rPr lang="en-NZ" sz="1600" dirty="0" smtClean="0"/>
              <a:t>  and </a:t>
            </a:r>
            <a:r>
              <a:rPr lang="en-NZ" sz="1600" dirty="0" err="1" smtClean="0"/>
              <a:t>sqrts</a:t>
            </a:r>
            <a:r>
              <a:rPr lang="en-NZ" sz="1600" dirty="0" smtClean="0"/>
              <a:t> if data values are above a threshold)</a:t>
            </a:r>
          </a:p>
        </p:txBody>
      </p:sp>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2" descr="https://cacodaemonia.files.wordpress.com/2011/01/039.jpg"/>
          <p:cNvPicPr>
            <a:picLocks noChangeAspect="1" noChangeArrowheads="1"/>
          </p:cNvPicPr>
          <p:nvPr/>
        </p:nvPicPr>
        <p:blipFill>
          <a:blip r:embed="rId3" cstate="print"/>
          <a:srcRect/>
          <a:stretch>
            <a:fillRect/>
          </a:stretch>
        </p:blipFill>
        <p:spPr bwMode="auto">
          <a:xfrm>
            <a:off x="8054578" y="5229200"/>
            <a:ext cx="1089422" cy="1820678"/>
          </a:xfrm>
          <a:prstGeom prst="rect">
            <a:avLst/>
          </a:prstGeom>
          <a:noFill/>
        </p:spPr>
      </p:pic>
      <p:sp>
        <p:nvSpPr>
          <p:cNvPr id="2" name="Title 1"/>
          <p:cNvSpPr>
            <a:spLocks noGrp="1"/>
          </p:cNvSpPr>
          <p:nvPr>
            <p:ph type="title"/>
          </p:nvPr>
        </p:nvSpPr>
        <p:spPr/>
        <p:txBody>
          <a:bodyPr>
            <a:normAutofit/>
          </a:bodyPr>
          <a:lstStyle/>
          <a:p>
            <a:r>
              <a:rPr lang="en-NZ" dirty="0" smtClean="0"/>
              <a:t>Unconstrained - DCA</a:t>
            </a:r>
            <a:endParaRPr lang="en-NZ" dirty="0"/>
          </a:p>
        </p:txBody>
      </p:sp>
      <p:pic>
        <p:nvPicPr>
          <p:cNvPr id="5" name="Picture 2" descr="https://encrypted-tbn3.gstatic.com/images?q=tbn:ANd9GcQAy9fsAKd_sXzIkPw-FcQ0naTn-6KxnkuTYCTuI2YeQFQ3oHao5w"/>
          <p:cNvPicPr>
            <a:picLocks noChangeAspect="1" noChangeArrowheads="1"/>
          </p:cNvPicPr>
          <p:nvPr/>
        </p:nvPicPr>
        <p:blipFill>
          <a:blip r:embed="rId4" cstate="print"/>
          <a:srcRect/>
          <a:stretch>
            <a:fillRect/>
          </a:stretch>
        </p:blipFill>
        <p:spPr bwMode="auto">
          <a:xfrm>
            <a:off x="0" y="5229200"/>
            <a:ext cx="1628800" cy="1628800"/>
          </a:xfrm>
          <a:prstGeom prst="rect">
            <a:avLst/>
          </a:prstGeom>
          <a:noFill/>
        </p:spPr>
      </p:pic>
      <p:sp>
        <p:nvSpPr>
          <p:cNvPr id="3" name="Content Placeholder 2"/>
          <p:cNvSpPr>
            <a:spLocks noGrp="1"/>
          </p:cNvSpPr>
          <p:nvPr>
            <p:ph idx="1"/>
          </p:nvPr>
        </p:nvSpPr>
        <p:spPr/>
        <p:txBody>
          <a:bodyPr>
            <a:normAutofit/>
          </a:bodyPr>
          <a:lstStyle/>
          <a:p>
            <a:r>
              <a:rPr lang="en-NZ" sz="2400" dirty="0" err="1" smtClean="0"/>
              <a:t>Detrended</a:t>
            </a:r>
            <a:r>
              <a:rPr lang="en-NZ" sz="2400" dirty="0" smtClean="0"/>
              <a:t> correspondence analysis (DCA). Hill and </a:t>
            </a:r>
            <a:r>
              <a:rPr lang="en-NZ" sz="2400" dirty="0" err="1" smtClean="0"/>
              <a:t>Gauch</a:t>
            </a:r>
            <a:r>
              <a:rPr lang="en-NZ" sz="2400" dirty="0" smtClean="0"/>
              <a:t> 1980.</a:t>
            </a:r>
          </a:p>
          <a:p>
            <a:pPr lvl="1"/>
            <a:r>
              <a:rPr lang="en-NZ" sz="2000" dirty="0" smtClean="0"/>
              <a:t>Starts by running CA (correspondence analysis)</a:t>
            </a:r>
          </a:p>
          <a:p>
            <a:pPr lvl="1"/>
            <a:r>
              <a:rPr lang="en-NZ" sz="2000" dirty="0" smtClean="0"/>
              <a:t>It then divides the first axis into segments </a:t>
            </a:r>
          </a:p>
          <a:p>
            <a:pPr lvl="1"/>
            <a:r>
              <a:rPr lang="en-NZ" sz="2000" dirty="0" smtClean="0"/>
              <a:t>Rescales each segment to have mean value of zero on the 2nd axis - this effectively squashes the curve flat.</a:t>
            </a:r>
          </a:p>
          <a:p>
            <a:pPr lvl="1"/>
            <a:r>
              <a:rPr lang="en-NZ" sz="2000" dirty="0" smtClean="0"/>
              <a:t>This cures ‘arch effect’ problems where sites that are completely dissimilar than sites that have some common species.</a:t>
            </a:r>
          </a:p>
          <a:p>
            <a:pPr lvl="1">
              <a:buNone/>
            </a:pPr>
            <a:endParaRPr lang="en-NZ" sz="2000" dirty="0" smtClean="0"/>
          </a:p>
          <a:p>
            <a:pPr lvl="1">
              <a:buNone/>
            </a:pPr>
            <a:r>
              <a:rPr lang="en-NZ" sz="2000" dirty="0" smtClean="0"/>
              <a:t>Hill, M.O. and </a:t>
            </a:r>
            <a:r>
              <a:rPr lang="en-NZ" sz="2000" dirty="0" err="1" smtClean="0"/>
              <a:t>Gauch</a:t>
            </a:r>
            <a:r>
              <a:rPr lang="en-NZ" sz="2000" dirty="0" smtClean="0"/>
              <a:t>, H.G. (1980) </a:t>
            </a:r>
            <a:r>
              <a:rPr lang="en-NZ" sz="2000" dirty="0" err="1" smtClean="0"/>
              <a:t>Detrended</a:t>
            </a:r>
            <a:r>
              <a:rPr lang="en-NZ" sz="2000" dirty="0" smtClean="0"/>
              <a:t> Correspondence Analysis: An Improved Ordination Technique. </a:t>
            </a:r>
            <a:r>
              <a:rPr lang="en-NZ" sz="2000" i="1" dirty="0" err="1" smtClean="0"/>
              <a:t>Vegetatio</a:t>
            </a:r>
            <a:r>
              <a:rPr lang="en-NZ" sz="2000" dirty="0" smtClean="0"/>
              <a:t> </a:t>
            </a:r>
            <a:r>
              <a:rPr lang="en-NZ" sz="2000" b="1" dirty="0" smtClean="0"/>
              <a:t>42</a:t>
            </a:r>
            <a:r>
              <a:rPr lang="en-NZ" sz="2000" dirty="0" smtClean="0"/>
              <a:t>, 47–58.</a:t>
            </a:r>
          </a:p>
          <a:p>
            <a:endParaRPr lang="en-NZ" sz="2400" dirty="0" smtClean="0"/>
          </a:p>
        </p:txBody>
      </p:sp>
      <p:pic>
        <p:nvPicPr>
          <p:cNvPr id="6" name="Picture 12" descr="https://cacodaemonia.files.wordpress.com/2011/01/039.jpg"/>
          <p:cNvPicPr>
            <a:picLocks noChangeAspect="1" noChangeArrowheads="1"/>
          </p:cNvPicPr>
          <p:nvPr/>
        </p:nvPicPr>
        <p:blipFill>
          <a:blip r:embed="rId3" cstate="print"/>
          <a:srcRect/>
          <a:stretch>
            <a:fillRect/>
          </a:stretch>
        </p:blipFill>
        <p:spPr bwMode="auto">
          <a:xfrm>
            <a:off x="7835012" y="4869160"/>
            <a:ext cx="1308988" cy="2187624"/>
          </a:xfrm>
          <a:prstGeom prst="rect">
            <a:avLst/>
          </a:prstGeom>
          <a:noFill/>
        </p:spPr>
      </p:pic>
    </p:spTree>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NZ" dirty="0" smtClean="0"/>
              <a:t>Post-hoc tests on dissimilarity matrices</a:t>
            </a:r>
            <a:endParaRPr lang="en-NZ" dirty="0"/>
          </a:p>
        </p:txBody>
      </p:sp>
      <p:sp>
        <p:nvSpPr>
          <p:cNvPr id="3" name="Content Placeholder 2"/>
          <p:cNvSpPr>
            <a:spLocks noGrp="1"/>
          </p:cNvSpPr>
          <p:nvPr>
            <p:ph idx="1"/>
          </p:nvPr>
        </p:nvSpPr>
        <p:spPr>
          <a:xfrm>
            <a:off x="457200" y="1600201"/>
            <a:ext cx="8229600" cy="3412975"/>
          </a:xfrm>
        </p:spPr>
        <p:txBody>
          <a:bodyPr>
            <a:normAutofit fontScale="92500" lnSpcReduction="10000"/>
          </a:bodyPr>
          <a:lstStyle/>
          <a:p>
            <a:r>
              <a:rPr lang="en-NZ" dirty="0" err="1" smtClean="0"/>
              <a:t>Anosim</a:t>
            </a:r>
            <a:r>
              <a:rPr lang="en-NZ" dirty="0" smtClean="0"/>
              <a:t> (</a:t>
            </a:r>
            <a:r>
              <a:rPr lang="en-NZ" dirty="0" err="1" smtClean="0"/>
              <a:t>function:anosim</a:t>
            </a:r>
            <a:r>
              <a:rPr lang="en-NZ" dirty="0" smtClean="0"/>
              <a:t>). Analysis of similarities. The method is “philosophically aligned” with NMDS where ranks are used. </a:t>
            </a:r>
          </a:p>
          <a:p>
            <a:r>
              <a:rPr lang="en-NZ" dirty="0" smtClean="0"/>
              <a:t>The </a:t>
            </a:r>
            <a:r>
              <a:rPr lang="en-NZ" dirty="0" err="1" smtClean="0"/>
              <a:t>anosim</a:t>
            </a:r>
            <a:r>
              <a:rPr lang="en-NZ" dirty="0" smtClean="0"/>
              <a:t> statistic is based on the difference of mean ranks between groups and within groups.</a:t>
            </a:r>
          </a:p>
          <a:p>
            <a:r>
              <a:rPr lang="en-NZ" dirty="0" smtClean="0"/>
              <a:t>Tests between multiple groups using any type of dissimilarity.</a:t>
            </a:r>
          </a:p>
          <a:p>
            <a:endParaRPr lang="en-NZ" dirty="0" smtClean="0"/>
          </a:p>
          <a:p>
            <a:endParaRPr lang="en-NZ" dirty="0"/>
          </a:p>
        </p:txBody>
      </p:sp>
      <p:sp>
        <p:nvSpPr>
          <p:cNvPr id="4" name="Oval 3"/>
          <p:cNvSpPr/>
          <p:nvPr/>
        </p:nvSpPr>
        <p:spPr>
          <a:xfrm>
            <a:off x="1979712" y="5085184"/>
            <a:ext cx="1656184" cy="14401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5" name="Oval 4"/>
          <p:cNvSpPr/>
          <p:nvPr/>
        </p:nvSpPr>
        <p:spPr>
          <a:xfrm>
            <a:off x="2267744" y="5229200"/>
            <a:ext cx="1296144" cy="12241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7" name="Oval 6"/>
          <p:cNvSpPr/>
          <p:nvPr/>
        </p:nvSpPr>
        <p:spPr>
          <a:xfrm>
            <a:off x="5148064" y="5085184"/>
            <a:ext cx="1656184" cy="14401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8" name="Oval 7"/>
          <p:cNvSpPr/>
          <p:nvPr/>
        </p:nvSpPr>
        <p:spPr>
          <a:xfrm>
            <a:off x="7020272" y="5229200"/>
            <a:ext cx="1152128" cy="100811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9" name="TextBox 8"/>
          <p:cNvSpPr txBox="1"/>
          <p:nvPr/>
        </p:nvSpPr>
        <p:spPr>
          <a:xfrm>
            <a:off x="5580112" y="4725144"/>
            <a:ext cx="3024336" cy="369332"/>
          </a:xfrm>
          <a:prstGeom prst="rect">
            <a:avLst/>
          </a:prstGeom>
          <a:noFill/>
        </p:spPr>
        <p:txBody>
          <a:bodyPr wrap="square" rtlCol="0">
            <a:spAutoFit/>
          </a:bodyPr>
          <a:lstStyle/>
          <a:p>
            <a:r>
              <a:rPr lang="en-NZ" dirty="0" err="1" smtClean="0"/>
              <a:t>Anosim</a:t>
            </a:r>
            <a:r>
              <a:rPr lang="en-NZ" dirty="0" smtClean="0"/>
              <a:t> likely significant</a:t>
            </a:r>
            <a:endParaRPr lang="en-NZ"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NZ" dirty="0" smtClean="0"/>
              <a:t>Post-hoc tests on dissimilarity matrices</a:t>
            </a:r>
            <a:endParaRPr lang="en-NZ" dirty="0"/>
          </a:p>
        </p:txBody>
      </p:sp>
      <p:sp>
        <p:nvSpPr>
          <p:cNvPr id="3" name="Content Placeholder 2"/>
          <p:cNvSpPr>
            <a:spLocks noGrp="1"/>
          </p:cNvSpPr>
          <p:nvPr>
            <p:ph idx="1"/>
          </p:nvPr>
        </p:nvSpPr>
        <p:spPr/>
        <p:txBody>
          <a:bodyPr>
            <a:normAutofit/>
          </a:bodyPr>
          <a:lstStyle/>
          <a:p>
            <a:r>
              <a:rPr lang="en-NZ" sz="2800" dirty="0" smtClean="0"/>
              <a:t>Adonis (</a:t>
            </a:r>
            <a:r>
              <a:rPr lang="en-NZ" sz="2800" dirty="0" err="1" smtClean="0"/>
              <a:t>function:adonis</a:t>
            </a:r>
            <a:r>
              <a:rPr lang="en-NZ" sz="2800" dirty="0" smtClean="0"/>
              <a:t>). </a:t>
            </a:r>
            <a:r>
              <a:rPr lang="en-NZ" sz="2800" dirty="0" err="1" smtClean="0"/>
              <a:t>Permutational</a:t>
            </a:r>
            <a:r>
              <a:rPr lang="en-NZ" sz="2800" dirty="0" smtClean="0"/>
              <a:t> multivariate analysis of variance using distance matrices. A </a:t>
            </a:r>
            <a:r>
              <a:rPr lang="en-NZ" sz="2800" dirty="0" err="1" smtClean="0"/>
              <a:t>permutational</a:t>
            </a:r>
            <a:r>
              <a:rPr lang="en-NZ" sz="2800" dirty="0" smtClean="0"/>
              <a:t> </a:t>
            </a:r>
            <a:r>
              <a:rPr lang="en-NZ" sz="2800" dirty="0" err="1" smtClean="0"/>
              <a:t>manova</a:t>
            </a:r>
            <a:r>
              <a:rPr lang="en-NZ" sz="2800" dirty="0" smtClean="0"/>
              <a:t> conducted on dissimilarity objects. Considered the best test to date examining group means and variance (Community turn-over ß diversity).</a:t>
            </a:r>
            <a:endParaRPr lang="en-NZ" sz="2800" dirty="0"/>
          </a:p>
        </p:txBody>
      </p:sp>
      <p:sp>
        <p:nvSpPr>
          <p:cNvPr id="4" name="Oval 3"/>
          <p:cNvSpPr/>
          <p:nvPr/>
        </p:nvSpPr>
        <p:spPr>
          <a:xfrm>
            <a:off x="1979712" y="5085184"/>
            <a:ext cx="1656184" cy="14401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5" name="Oval 4"/>
          <p:cNvSpPr/>
          <p:nvPr/>
        </p:nvSpPr>
        <p:spPr>
          <a:xfrm>
            <a:off x="2267744" y="5229200"/>
            <a:ext cx="1296144" cy="122413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6" name="TextBox 5"/>
          <p:cNvSpPr txBox="1"/>
          <p:nvPr/>
        </p:nvSpPr>
        <p:spPr>
          <a:xfrm>
            <a:off x="1907704" y="4725144"/>
            <a:ext cx="2520280" cy="369332"/>
          </a:xfrm>
          <a:prstGeom prst="rect">
            <a:avLst/>
          </a:prstGeom>
          <a:noFill/>
        </p:spPr>
        <p:txBody>
          <a:bodyPr wrap="square" rtlCol="0">
            <a:spAutoFit/>
          </a:bodyPr>
          <a:lstStyle/>
          <a:p>
            <a:r>
              <a:rPr lang="en-NZ" dirty="0" smtClean="0"/>
              <a:t>Adonis likely  NS</a:t>
            </a:r>
            <a:endParaRPr lang="en-NZ" dirty="0"/>
          </a:p>
        </p:txBody>
      </p:sp>
      <p:sp>
        <p:nvSpPr>
          <p:cNvPr id="7" name="Oval 6"/>
          <p:cNvSpPr/>
          <p:nvPr/>
        </p:nvSpPr>
        <p:spPr>
          <a:xfrm>
            <a:off x="5148064" y="5085184"/>
            <a:ext cx="1656184" cy="14401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8" name="Oval 7"/>
          <p:cNvSpPr/>
          <p:nvPr/>
        </p:nvSpPr>
        <p:spPr>
          <a:xfrm>
            <a:off x="7020272" y="5229200"/>
            <a:ext cx="1152128" cy="100811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9" name="TextBox 8"/>
          <p:cNvSpPr txBox="1"/>
          <p:nvPr/>
        </p:nvSpPr>
        <p:spPr>
          <a:xfrm>
            <a:off x="5940152" y="4725144"/>
            <a:ext cx="2376264" cy="369332"/>
          </a:xfrm>
          <a:prstGeom prst="rect">
            <a:avLst/>
          </a:prstGeom>
          <a:noFill/>
        </p:spPr>
        <p:txBody>
          <a:bodyPr wrap="square" rtlCol="0">
            <a:spAutoFit/>
          </a:bodyPr>
          <a:lstStyle/>
          <a:p>
            <a:r>
              <a:rPr lang="en-NZ" dirty="0" smtClean="0"/>
              <a:t>Adonis likely significant</a:t>
            </a:r>
            <a:endParaRPr lang="en-NZ"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NZ" dirty="0" smtClean="0"/>
              <a:t>Post-hoc tests on dissimilarity matrices</a:t>
            </a:r>
            <a:endParaRPr lang="en-NZ" dirty="0"/>
          </a:p>
        </p:txBody>
      </p:sp>
      <p:sp>
        <p:nvSpPr>
          <p:cNvPr id="3" name="Content Placeholder 2"/>
          <p:cNvSpPr>
            <a:spLocks noGrp="1"/>
          </p:cNvSpPr>
          <p:nvPr>
            <p:ph idx="1"/>
          </p:nvPr>
        </p:nvSpPr>
        <p:spPr/>
        <p:txBody>
          <a:bodyPr/>
          <a:lstStyle/>
          <a:p>
            <a:r>
              <a:rPr lang="en-NZ" dirty="0" smtClean="0"/>
              <a:t>Betadisper (</a:t>
            </a:r>
            <a:r>
              <a:rPr lang="en-NZ" dirty="0" err="1" smtClean="0"/>
              <a:t>function:betadisper</a:t>
            </a:r>
            <a:r>
              <a:rPr lang="en-NZ" dirty="0" smtClean="0"/>
              <a:t>). Multivariate </a:t>
            </a:r>
            <a:r>
              <a:rPr lang="en-NZ" dirty="0" err="1" smtClean="0"/>
              <a:t>homogeniety</a:t>
            </a:r>
            <a:r>
              <a:rPr lang="en-NZ" dirty="0" smtClean="0"/>
              <a:t> of group dispersions. Examines whether groups differ in their variance only. </a:t>
            </a:r>
            <a:r>
              <a:rPr lang="en-NZ" dirty="0" err="1" smtClean="0"/>
              <a:t>TukeysHSD</a:t>
            </a:r>
            <a:r>
              <a:rPr lang="en-NZ" dirty="0" smtClean="0"/>
              <a:t> tests show differences.</a:t>
            </a:r>
          </a:p>
          <a:p>
            <a:r>
              <a:rPr lang="en-NZ" dirty="0" smtClean="0"/>
              <a:t>Developed to assist in determining patterns of </a:t>
            </a:r>
            <a:r>
              <a:rPr lang="en-NZ" dirty="0" err="1" smtClean="0"/>
              <a:t>betadiversity</a:t>
            </a:r>
            <a:r>
              <a:rPr lang="en-NZ" dirty="0" smtClean="0"/>
              <a:t> – Community homogenisation</a:t>
            </a:r>
            <a:endParaRPr lang="en-NZ" dirty="0"/>
          </a:p>
        </p:txBody>
      </p:sp>
      <p:sp>
        <p:nvSpPr>
          <p:cNvPr id="4" name="Oval 3"/>
          <p:cNvSpPr/>
          <p:nvPr/>
        </p:nvSpPr>
        <p:spPr>
          <a:xfrm>
            <a:off x="1979712" y="5085184"/>
            <a:ext cx="1656184" cy="14401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5" name="Oval 4"/>
          <p:cNvSpPr/>
          <p:nvPr/>
        </p:nvSpPr>
        <p:spPr>
          <a:xfrm>
            <a:off x="2483768" y="5517232"/>
            <a:ext cx="864096" cy="86409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6" name="TextBox 5"/>
          <p:cNvSpPr txBox="1"/>
          <p:nvPr/>
        </p:nvSpPr>
        <p:spPr>
          <a:xfrm>
            <a:off x="1907704" y="4725144"/>
            <a:ext cx="2520280" cy="369332"/>
          </a:xfrm>
          <a:prstGeom prst="rect">
            <a:avLst/>
          </a:prstGeom>
          <a:noFill/>
        </p:spPr>
        <p:txBody>
          <a:bodyPr wrap="square" rtlCol="0">
            <a:spAutoFit/>
          </a:bodyPr>
          <a:lstStyle/>
          <a:p>
            <a:r>
              <a:rPr lang="en-NZ" dirty="0" smtClean="0"/>
              <a:t>Betadisper significant</a:t>
            </a:r>
            <a:endParaRPr lang="en-NZ" dirty="0"/>
          </a:p>
        </p:txBody>
      </p:sp>
      <p:sp>
        <p:nvSpPr>
          <p:cNvPr id="7" name="Oval 6"/>
          <p:cNvSpPr/>
          <p:nvPr/>
        </p:nvSpPr>
        <p:spPr>
          <a:xfrm>
            <a:off x="5148064" y="5085184"/>
            <a:ext cx="1656184" cy="14401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8" name="Oval 7"/>
          <p:cNvSpPr/>
          <p:nvPr/>
        </p:nvSpPr>
        <p:spPr>
          <a:xfrm>
            <a:off x="7020272" y="5085184"/>
            <a:ext cx="1440160" cy="15121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9" name="TextBox 8"/>
          <p:cNvSpPr txBox="1"/>
          <p:nvPr/>
        </p:nvSpPr>
        <p:spPr>
          <a:xfrm>
            <a:off x="5580112" y="4725144"/>
            <a:ext cx="3240360" cy="369332"/>
          </a:xfrm>
          <a:prstGeom prst="rect">
            <a:avLst/>
          </a:prstGeom>
          <a:noFill/>
        </p:spPr>
        <p:txBody>
          <a:bodyPr wrap="square" rtlCol="0">
            <a:spAutoFit/>
          </a:bodyPr>
          <a:lstStyle/>
          <a:p>
            <a:r>
              <a:rPr lang="en-NZ" dirty="0" smtClean="0"/>
              <a:t>Betadisper likely not significant</a:t>
            </a:r>
            <a:endParaRPr lang="en-NZ"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7544" y="476672"/>
            <a:ext cx="8229600" cy="1143000"/>
          </a:xfrm>
        </p:spPr>
        <p:txBody>
          <a:bodyPr>
            <a:normAutofit fontScale="90000"/>
          </a:bodyPr>
          <a:lstStyle/>
          <a:p>
            <a:r>
              <a:rPr lang="en-NZ" dirty="0" smtClean="0"/>
              <a:t>Run unconstrained analyses and group tests</a:t>
            </a:r>
            <a:endParaRPr lang="en-NZ" dirty="0"/>
          </a:p>
        </p:txBody>
      </p:sp>
      <p:sp>
        <p:nvSpPr>
          <p:cNvPr id="3" name="TextBox 2"/>
          <p:cNvSpPr txBox="1"/>
          <p:nvPr/>
        </p:nvSpPr>
        <p:spPr>
          <a:xfrm>
            <a:off x="1043608" y="2708920"/>
            <a:ext cx="5482653" cy="646331"/>
          </a:xfrm>
          <a:prstGeom prst="rect">
            <a:avLst/>
          </a:prstGeom>
          <a:noFill/>
        </p:spPr>
        <p:txBody>
          <a:bodyPr wrap="none" rtlCol="0">
            <a:spAutoFit/>
          </a:bodyPr>
          <a:lstStyle/>
          <a:p>
            <a:r>
              <a:rPr lang="en-US" dirty="0" smtClean="0"/>
              <a:t>[see R script from beginning until line 309. </a:t>
            </a:r>
          </a:p>
          <a:p>
            <a:r>
              <a:rPr lang="en-US" dirty="0" smtClean="0"/>
              <a:t>Some introductory material precedes the unconstrained]</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5229200"/>
            <a:ext cx="1628800" cy="1628800"/>
          </a:xfrm>
          <a:prstGeom prst="rect">
            <a:avLst/>
          </a:prstGeom>
          <a:noFill/>
        </p:spPr>
      </p:pic>
      <p:pic>
        <p:nvPicPr>
          <p:cNvPr id="4" name="Picture 12" descr="https://cacodaemonia.files.wordpress.com/2011/01/039.jpg"/>
          <p:cNvPicPr>
            <a:picLocks noChangeAspect="1" noChangeArrowheads="1"/>
          </p:cNvPicPr>
          <p:nvPr/>
        </p:nvPicPr>
        <p:blipFill>
          <a:blip r:embed="rId4" cstate="print"/>
          <a:srcRect/>
          <a:stretch>
            <a:fillRect/>
          </a:stretch>
        </p:blipFill>
        <p:spPr bwMode="auto">
          <a:xfrm>
            <a:off x="8054578" y="5229200"/>
            <a:ext cx="1089422" cy="1820678"/>
          </a:xfrm>
          <a:prstGeom prst="rect">
            <a:avLst/>
          </a:prstGeom>
          <a:noFill/>
        </p:spPr>
      </p:pic>
      <p:sp>
        <p:nvSpPr>
          <p:cNvPr id="2" name="Title 1"/>
          <p:cNvSpPr>
            <a:spLocks noGrp="1"/>
          </p:cNvSpPr>
          <p:nvPr>
            <p:ph type="title"/>
          </p:nvPr>
        </p:nvSpPr>
        <p:spPr>
          <a:xfrm>
            <a:off x="457200" y="116632"/>
            <a:ext cx="8229600" cy="1143000"/>
          </a:xfrm>
        </p:spPr>
        <p:txBody>
          <a:bodyPr>
            <a:normAutofit/>
          </a:bodyPr>
          <a:lstStyle/>
          <a:p>
            <a:r>
              <a:rPr lang="en-NZ" dirty="0" smtClean="0"/>
              <a:t>Constrained</a:t>
            </a:r>
            <a:endParaRPr lang="en-NZ" dirty="0"/>
          </a:p>
        </p:txBody>
      </p:sp>
      <p:sp>
        <p:nvSpPr>
          <p:cNvPr id="3" name="Content Placeholder 2"/>
          <p:cNvSpPr>
            <a:spLocks noGrp="1"/>
          </p:cNvSpPr>
          <p:nvPr>
            <p:ph idx="1"/>
          </p:nvPr>
        </p:nvSpPr>
        <p:spPr>
          <a:xfrm>
            <a:off x="457200" y="1268760"/>
            <a:ext cx="8229600" cy="4421088"/>
          </a:xfrm>
        </p:spPr>
        <p:txBody>
          <a:bodyPr>
            <a:normAutofit fontScale="92500" lnSpcReduction="10000"/>
          </a:bodyPr>
          <a:lstStyle/>
          <a:p>
            <a:r>
              <a:rPr lang="en-NZ" sz="2400" dirty="0" smtClean="0"/>
              <a:t>Constrained ordinations. These are also numerous, some of the common ones are listed here. These analyses attempt to  </a:t>
            </a:r>
            <a:r>
              <a:rPr lang="en-NZ" sz="2400" b="1" dirty="0" smtClean="0"/>
              <a:t>maximise explained variation according to constraints. </a:t>
            </a:r>
            <a:r>
              <a:rPr lang="en-NZ" sz="2400" dirty="0" smtClean="0"/>
              <a:t>In this way axes may be considered synthetic combinations of predictors.</a:t>
            </a:r>
            <a:endParaRPr lang="en-NZ" sz="2400" b="1" dirty="0" smtClean="0"/>
          </a:p>
          <a:p>
            <a:pPr lvl="1"/>
            <a:r>
              <a:rPr lang="en-NZ" sz="2000" dirty="0" smtClean="0"/>
              <a:t>Canonical correspondence analysis (CCA; </a:t>
            </a:r>
            <a:r>
              <a:rPr lang="en-NZ" sz="2000" dirty="0" err="1" smtClean="0"/>
              <a:t>call:cca</a:t>
            </a:r>
            <a:r>
              <a:rPr lang="en-NZ" sz="2000" dirty="0" smtClean="0"/>
              <a:t>) – Chi square transformation, subjected to weighted linear regression with constraining variables. CA performed by SVD.</a:t>
            </a:r>
          </a:p>
          <a:p>
            <a:pPr lvl="1"/>
            <a:r>
              <a:rPr lang="en-NZ" sz="2000" dirty="0" smtClean="0"/>
              <a:t>Redundancy analysis (RDA; </a:t>
            </a:r>
            <a:r>
              <a:rPr lang="en-NZ" sz="2000" dirty="0" err="1" smtClean="0"/>
              <a:t>call:rda</a:t>
            </a:r>
            <a:r>
              <a:rPr lang="en-NZ" sz="2000" dirty="0" smtClean="0"/>
              <a:t>), non-metric multidimensional scaling. A common and accepted choice  </a:t>
            </a:r>
          </a:p>
          <a:p>
            <a:pPr lvl="1"/>
            <a:r>
              <a:rPr lang="en-NZ" sz="2000" dirty="0" smtClean="0"/>
              <a:t>Distance based redundancy analysis (dbRDA; </a:t>
            </a:r>
            <a:r>
              <a:rPr lang="en-NZ" sz="2000" dirty="0" err="1" smtClean="0"/>
              <a:t>call:capscale</a:t>
            </a:r>
            <a:r>
              <a:rPr lang="en-NZ" sz="2000" dirty="0" smtClean="0"/>
              <a:t>), a newer method that allows the use of varying measures of dissimilarity.</a:t>
            </a:r>
          </a:p>
          <a:p>
            <a:pPr lvl="1"/>
            <a:r>
              <a:rPr lang="en-NZ" sz="2000" dirty="0" smtClean="0"/>
              <a:t>Principal coordinates of neighbour hood matrices (PCNM; </a:t>
            </a:r>
            <a:r>
              <a:rPr lang="en-NZ" sz="2000" dirty="0" err="1" smtClean="0"/>
              <a:t>call:pcnm</a:t>
            </a:r>
            <a:r>
              <a:rPr lang="en-NZ" sz="2000" dirty="0" smtClean="0"/>
              <a:t>). Ordination carried out on coordinates. Then constrained, and uses truncated distances. Allows broad to fine scale spatial characterisation.</a:t>
            </a:r>
          </a:p>
          <a:p>
            <a:pPr lvl="1"/>
            <a:endParaRPr lang="en-NZ" sz="2000" dirty="0" smtClean="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8" name="AutoShape 4" descr="data:image/jpeg;base64,/9j/4AAQSkZJRgABAQAAAQABAAD/2wCEAAkGBhQQERIUEhQVEBQVGBQSEhQYFBQVGhYVExQVFRYXFxIXGyYeGBkjGhUYHzAgJScrLS4sFR4xNTAqNSYrLCkBCQoKBQUFDQUFDSkYEhgpKSkpKSkpKSkpKSkpKSkpKSkpKSkpKSkpKSkpKSkpKSkpKSkpKSkpKSkpKSkpKSkpKf/AABEIAM0A9gMBIgACEQEDEQH/xAAcAAEAAgMBAQEAAAAAAAAAAAAABgcDBAUCAQj/xABAEAACAQIDBgQCBwUGBwAAAAABAgADEQQSIQUGMUFRYQcTInGBoTJCUmKCkZIUI3LB0RUkQ7Hh8DNjc4OTovH/xAAUAQEAAAAAAAAAAAAAAAAAAAAA/8QAFBEBAAAAAAAAAAAAAAAAAAAAAP/aAAwDAQACEQMRAD8AvGIiAiIgIiICIiAiIgIiICIiAiIgIiICIiAiIgIiICIiAiIgIiICIiAiIgIiICIiAiIgIiICInh6yggEgFr5QSATYXNhz0ge4iICIiAiIgInipWVbZiFucq3IFyeQvxPae4CIiAiIgIiICIiAiIgIiICIiAiIgIiICIiB5Dj+s9SnN5qdbZm0nqhyExDNVp1R1ZrtTccGykgWOmUrax4Whu9tkYugtQDKfouvHK4tcA8xqCD0IgdCtUCqWPAAk+w1MhO4LNjalXG1/W2YJR5CmMlyqj2cC/HVupkt2xSZsPXVPpGnUC/xFCB85DfCHF5sM6DgpRxc3P7xSCLn/p/OBPoiICJo4/bdGg1NKrhGqGyA31tYEmw0FyNTprGO23RoPTSo4RqhAQa6kmwuQPSCTa5tA3oiIHN3h2QuJoOjAFrE0z0qZSFN/jb2JnH8O9uvisMwqtnekwp5jxZSispb72pF+dpIdpYryqNWpxyI7/pUt/KQfwlQ/31tcpqU193VCWt0FmXQQLBi8Sod+97KmKqeRRzMrN5dKmv+KSbZmHME8AdLWJ14BbqtfhrPs5G6ex2weEo0XbOyKcxHC7MWIX7oLWHYCdeAiIgIiICIiAiIgIiICIiAiIgIiIHJ3o3dTH4Z6L6X1ptbVKgvlYe3PqCRzkL8I8aymtQqFs41YMb5Xot5dQfNf0yypWG1cQNnbb8y37qsgrva9wWD06lhazepVc639XtcLPMrLdbGDZ+0sThWHoZwim/DOc9HS30bVcpPXla5lmK19ZXvinsfL5WMQWKWo1iPsOf3b+6ubfj7QLDnwmaGwdpftOHpVebKM3Zx6XHwYGeN5cYaOExFQAkrTci1r3ykA69zAi+xcGu08VVxlX/AINM+TQpk3BCAPnY6aHNe3fW4UX6O2dm4fa9BmourOuZadUZhYg/RbmVPW3O478DbmJXZ+xqWHpsPMxS+WpHSqM1Vx2CNlB6lZpeGu11pVQmgSrnpezpXqlPzD2/EOkCdbnbcOMwquwtUU+XVF7+tQNfiCDble2vGdyRPdegMPjsfQXVSaeIHCymqDmU9+FuwElhgRfxA26MPhXTi9ZWQC9gF0Dkn2aw04sOVyPfh3s/ysBSJFmrXxDf93VR8Eyj4SJ7dp/2ptZcONaSaVT/AMuif3g/FUbJ+R5S0FWwAGgGgEDmbz47ycJWcGxylVPRn9Cn4FgfhIP4U7uK7VMa92OZqOGza5VUZXcHqTde2Vus2vFvbuSitBBmqEhyLkCxDqg0BJJbkPs+15nsLZS4XD0aK8KaKt+pH0m9y1z8YG/ERAREQEREBERAREQEREBERAREQEREBIZ4n7C87DLXUevDEue9I2FUfAAN+DvJnPFakHVlYXDAqR1BFiPygc3dbHivhKD3uSiq38Sehvmpm1tbZ64ihVov9GorIe2YWBHcGx+Eqjz8VsGr5Vz+zFj5LEZqbg8mH1KluIBGovqJY27e9lPGr6fQ4F2QkHT7St9Zb9gRpcC4uEF8NN4Go1zhqrH1FkYE/Rrpe9geF8rCw6LMu/fi5hhTr4agpxLOr0mqAgU1zKVJVtS9r8hY24yvfELalCvtCu+GJ8prZzplqVBo7rb6psPc3PAiRunSLHSB19p7xVsW1E1GA8mmtGkFBUKq21sSfUbC5vyE1qWMqUrlHKknNf717hhcaG54z5Qw4GtiTM1alfiDAl27Pi4aGKrVsVS801xSV3p+kr5SlQRTY2N766jhLE27v5RbAedhaoY1T5SEaMjWzPmU6qyqDx5leRn5+r4fTThMQqED0nKeH/3qIF8+E2z706+JNz5j+XTJuf3dPjYnXWoWH4B0k/kX3O27hf7NpVKLeXRpIKbBtWRlAzK1uLkm+n0swI4yKbw+JFas4o4RWVmOVVQZqrH4XCjsNfvDUQNtMD/aG2nY60sKVZu70/TTX/yB2/B3lkSMbgbrtgcO3mW86s3m1rG9iRYLm+tYcTzJMk8BERAREQEREBERAREQEREBERAREQEREBERAxYnCpUVkqKtRGFmVgGBHQqdDKP8VNj0cBWpphajIaisz0bk+Wp9OZHvdQ2oy66BrWGkuzaOOWhSqVXNkpqzt7KLm3fSfmrbO1GxeIq1qv03JJ5gDgqDsAAB7QObTwmbS9hNujQC6L6usz4bDmwOW4Gp7zfwNHS5XTX+cDXQG2ot0AtPRB5g35cJv4fCsQWyXF/SJmfCM31b9D0gcCup5j3mnUwI4qZIVo+kgr6gbGc84cm9l4EwNLZL5a1NWqmjSd0FV7ZggvbzMt+Ivx6E+0/SG726+HwSWoIAWAz1D6nf+KpzHYWHQCfm2rTAJv14S7fCLeQ4nCmi5u+Hsq3OppNfy/02K+yr1gTyIiAiIgIiICIiAiIgIiICIiAiIgIiICIiAiIgQTxi2sKWzzSv6q7KgH3UIqOfb0gfiEpWhRBGvwk88acT5mMpU7+mlTBt96oxLfJUkPpUstiPV/SBtbPpMDfTTl/pOhSS44XueA04zxh1BsB8Zv00BHTpbrAyKuVR14W4fKfKV+DHjz4TP5GgIBJ7z2aeYi66djA5telZibaHn/pNGshKEC2mtxpedmrSAJ46aAGaOJQDWwHH/ZECOVaGvq0/nJH4UbVGH2kqsbCsrUPxEhk+aZfxTlYtbkADT/Kc8XpVUdT66bBx2KEMPmIH6giY6FYOqsODAMPYi4mSAiIgIiICIiAiIgIiICIiAiIgIiICInC3t3pTAUr2z1WuKVP7RHEk8lFxc+w4mB3ZzNrbyYfCLevWSnysWuxPQIPUT8JWJrbXxrlWp4hb8QQcPTUHkeAI+LH3kj2V4WrYHFvnPE06V0X41LBm+GWBWe/m2VxeOrVKV8hNNVJBGi0kHD3vNbZdEvfUAAWnzePCrSxeIpoopqtWqqqL2AWowGp7T3gR5am/O14HYCDKABwsD1mwtu9+Amtg0LgsBYW/OdzZ1EsmawJ4EQNhMJTsC18oGnHj7T6uFpsCBfNxGs39mYHiX10uBNkYVWRiAARwI7wIztCmocjXUfC4HKaDL6gTqLa3kj/YjqGsdOPacHEUmbPa3TnygcjHYW+dk05yO1GOa/5/1kgrV7kjgbWtOHWpZD/lAvDc3frC1MPhqTVlp1RSpqVf0XZUAOVm0PA85MEcEXBBB4Ea/OVpuluDQxWAo1fVQrN5t3U3DWquAWptcHQDhY95o7Q3X2jgSWoZ6qfaoMwJ/ioA3J7DN7wLbiV/ujvzXFRaG0Eekz28mo9Pyy2Y2AZdOJ0DWGoseRlgQEREBERAREQEREBERAREQEREDHXrBFZmIVVBZieAAFyT2Alc7q32pj3xdQHy6VjTU8hc+Stuo9Tn71p2vE3amTC+Qps+IuvtTUqahtzuLLb7/adndXYIwWGSkNWsGqN9qoQMx9hYAdgIHWAkZ3w32p4Fci2qV2F1p30UHg1QjgOg4tbS2pEgx2MWjTqVHNkRWdj0VQSfkJVu5uwk2picTiMVmZSwqeXmsM1RmshIAYhUQLx1Fr9IFe7RxD1K9So5zs7F2NgLltSQBoBckW7TYo1M2n59pNfGfYApnDV6ShEy/szBQAFy3ekABoBY1B8BK/w1QADneBJNmVP3dh1sO07eBqCmpGa5NiLfzkX2e/r01E6lHGhXbS9/lAma1TTAa/EcO/SZTjs/pFtQJyaGLOWzHQ2tNhsZY+kjhb8oHzH1wjEEkaaHrOA/oJF7g3PsZl2pj7XDDMSNZysbW/dC3S14HLrNYlhbib/1nNxTZuH5zZr1ALDrPOwdknF4ujQXUO4V7ckHqqH4IG+UCfeHm/n7NTTD4kjyvqVOBpFiSVqdVuT6uK87jVbZVgQCDcHUHjcGRHffc2jXo1qypkrohYMnpzeWtwGFrNoLA2uNNZh8Lds+ZhmoEkthzlBPOk5Y0/a1mT2QdYG9v/sIYnCswF3pXqL1K/4i/FRe3VRG4G8ZxmGs5vVony6h5sLXR/xL81aSYiVzgcMuy9rlQbUMSqqq/YLt6NeYDhl7Bx01Cx4iICIiAiIgIiICIiAiIgIiczeLb1PBUGq1OWiLexdzwUf15AE8oEL3iQ4nbuHonVaaU3I7BnquSOhyqsseQjw/2dUqtVx2IFqlfRNPqG2ovrlsqqvZb/WvJvAiPijjfL2e686r06Q7gtnYfpRp78NcAKeCVudVmqfAfu1/MID+KR/xXq+dWwuHJ9NmqsLkXZz5SHToM/5yx6FFUVVUBVUBVUCwAAsAAOAAgaO8WxUxmGq0H0DiwbjlYG6MB2YA/CfnTGYB8NWejWXI9NiGHccCOxBBB5gifp2Q7xA3AXaKB0Ip4hBZGOgdfsORy6Hlc8iRApfB1yhJB0nV2bjBckjWcLaeBqYd2p1kam6mxVhr79weRGh5TJRrjTjaBLcLiySbm47chMpxNlNjr+UjOBqNnuOE28dUOTS9oG9Xxt0IbU9bzjVsczKVGk1mrac785o1at27/wC+cDLUawHWW14QbpmlTbF1Vs1UZaIPEUiQS34yBbsoP1pwdwvDJsQyYjFqUoj1JSYEGr0LKfo0/m3tqbmVbCw0gGW4tKp3I/um16mH1sVrUfc0mDof0IT+KWvKx3/VcNtLC4pQFceWzkaZgrlGzAcb03y/AdBAs6V74wYYijRrroabFc3QmzIb9mT/ANpYU5+39kjFYepRNhmGhIuAwN1JHMXAuOl4G3hK2dEb7Sq36gD/ADmWQXcLeRlY4DEg061K60r/AFkUXyX5lRqDzWx5EmdQEREBERAREQEREBERATR2psWjiggr01qhGFRQ17ZgCNRwIsTobjtN6IHwCfYmDG41KNN6lQ5URS7troqi5NhqYFb7608+2cMv3MKP1Yl7yz5WmBxa7T2xSr0kcUqVMFy1gboauT0gmwLVBa5v6G00llwEREDkbxbrYfH08ldM1voONHQ9Vfl7cDzBlcbS8Faq3/Z66VByWoCh9syhgfyEt6IFHr4Y7RT6iN3Wsmv6rT03hxtE6eUvxq0/5MZd0QKVwfg/jXN6j0aQ/jZz+lVt85Nd1/CvDYNhUcnFVRqrOoCKeq0tde5JI5Wk1iAiIgJWXjNS0ot9ysPippEf5yzZCvFfZTVsGHVcxpNdtbWpupViTY6AlWPZT7wJlQa6qeoB/MT3OFuxvXRxqsKWZWphQ6OAGANwDcEgi4I0PKd2Bo4jYlGpWp12pqatK/lvqCLgixt9IWJ0N7XNpvREBERAREQEREBERAREQEREBNHbeyFxdCpQcsq1BYlSARYg6XBHLmJvRA5uw936OCp+XRXKOLEm7O32mbmfkOAtOlEQEREBERAREQEREBERAT4yAix1B0I959iBwdi7l4fB16tahmTzFymnmuijMG9Itcajhew5WneiICIiAiIgIiICIiAiIgIiICIiAiIgIiICIiAiIgIiICIiAiIgIiICIiAiIgIiICIiAiIgf//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NZ"/>
          </a:p>
        </p:txBody>
      </p:sp>
      <p:sp>
        <p:nvSpPr>
          <p:cNvPr id="1030" name="AutoShape 6" descr="data:image/jpeg;base64,/9j/4AAQSkZJRgABAQAAAQABAAD/2wCEAAkGBhQQERIUEhQVEBQVGBQSEhQYFBQVGhYVExQVFRYXFxIXGyYeGBkjGhUYHzAgJScrLS4sFR4xNTAqNSYrLCkBCQoKBQUFDQUFDSkYEhgpKSkpKSkpKSkpKSkpKSkpKSkpKSkpKSkpKSkpKSkpKSkpKSkpKSkpKSkpKSkpKSkpKf/AABEIAM0A9gMBIgACEQEDEQH/xAAcAAEAAgMBAQEAAAAAAAAAAAAABgcDBAUCAQj/xABAEAACAQIDBgQCBwUGBwAAAAABAgADEQQSIQUGMUFRYQcTInGBoTJCUmKCkZIUI3LB0RUkQ7Hh8DNjc4OTovH/xAAUAQEAAAAAAAAAAAAAAAAAAAAA/8QAFBEBAAAAAAAAAAAAAAAAAAAAAP/aAAwDAQACEQMRAD8AvGIiAiIgIiICIiAiIgIiICIiAiIgIiICIiAiIgIiICIiAiIgIiICIiAiIgIiICIiAiIgIiICInh6yggEgFr5QSATYXNhz0ge4iICIiAiIgInipWVbZiFucq3IFyeQvxPae4CIiAiIgIiICIiAiIgIiICIiAiIgIiICIiB5Dj+s9SnN5qdbZm0nqhyExDNVp1R1ZrtTccGykgWOmUrax4Whu9tkYugtQDKfouvHK4tcA8xqCD0IgdCtUCqWPAAk+w1MhO4LNjalXG1/W2YJR5CmMlyqj2cC/HVupkt2xSZsPXVPpGnUC/xFCB85DfCHF5sM6DgpRxc3P7xSCLn/p/OBPoiICJo4/bdGg1NKrhGqGyA31tYEmw0FyNTprGO23RoPTSo4RqhAQa6kmwuQPSCTa5tA3oiIHN3h2QuJoOjAFrE0z0qZSFN/jb2JnH8O9uvisMwqtnekwp5jxZSispb72pF+dpIdpYryqNWpxyI7/pUt/KQfwlQ/31tcpqU193VCWt0FmXQQLBi8Sod+97KmKqeRRzMrN5dKmv+KSbZmHME8AdLWJ14BbqtfhrPs5G6ex2weEo0XbOyKcxHC7MWIX7oLWHYCdeAiIgIiICIiAiIgIiICIiAiIgIiIHJ3o3dTH4Z6L6X1ptbVKgvlYe3PqCRzkL8I8aymtQqFs41YMb5Xot5dQfNf0yypWG1cQNnbb8y37qsgrva9wWD06lhazepVc639XtcLPMrLdbGDZ+0sThWHoZwim/DOc9HS30bVcpPXla5lmK19ZXvinsfL5WMQWKWo1iPsOf3b+6ubfj7QLDnwmaGwdpftOHpVebKM3Zx6XHwYGeN5cYaOExFQAkrTci1r3ykA69zAi+xcGu08VVxlX/AINM+TQpk3BCAPnY6aHNe3fW4UX6O2dm4fa9BmourOuZadUZhYg/RbmVPW3O478DbmJXZ+xqWHpsPMxS+WpHSqM1Vx2CNlB6lZpeGu11pVQmgSrnpezpXqlPzD2/EOkCdbnbcOMwquwtUU+XVF7+tQNfiCDble2vGdyRPdegMPjsfQXVSaeIHCymqDmU9+FuwElhgRfxA26MPhXTi9ZWQC9gF0Dkn2aw04sOVyPfh3s/ysBSJFmrXxDf93VR8Eyj4SJ7dp/2ptZcONaSaVT/AMuif3g/FUbJ+R5S0FWwAGgGgEDmbz47ycJWcGxylVPRn9Cn4FgfhIP4U7uK7VMa92OZqOGza5VUZXcHqTde2Vus2vFvbuSitBBmqEhyLkCxDqg0BJJbkPs+15nsLZS4XD0aK8KaKt+pH0m9y1z8YG/ERAREQEREBERAREQEREBERAREQEREBIZ4n7C87DLXUevDEue9I2FUfAAN+DvJnPFakHVlYXDAqR1BFiPygc3dbHivhKD3uSiq38Sehvmpm1tbZ64ihVov9GorIe2YWBHcGx+Eqjz8VsGr5Vz+zFj5LEZqbg8mH1KluIBGovqJY27e9lPGr6fQ4F2QkHT7St9Zb9gRpcC4uEF8NN4Go1zhqrH1FkYE/Rrpe9geF8rCw6LMu/fi5hhTr4agpxLOr0mqAgU1zKVJVtS9r8hY24yvfELalCvtCu+GJ8prZzplqVBo7rb6psPc3PAiRunSLHSB19p7xVsW1E1GA8mmtGkFBUKq21sSfUbC5vyE1qWMqUrlHKknNf717hhcaG54z5Qw4GtiTM1alfiDAl27Pi4aGKrVsVS801xSV3p+kr5SlQRTY2N766jhLE27v5RbAedhaoY1T5SEaMjWzPmU6qyqDx5leRn5+r4fTThMQqED0nKeH/3qIF8+E2z706+JNz5j+XTJuf3dPjYnXWoWH4B0k/kX3O27hf7NpVKLeXRpIKbBtWRlAzK1uLkm+n0swI4yKbw+JFas4o4RWVmOVVQZqrH4XCjsNfvDUQNtMD/aG2nY60sKVZu70/TTX/yB2/B3lkSMbgbrtgcO3mW86s3m1rG9iRYLm+tYcTzJMk8BERAREQEREBERAREQEREBERAREQEREBERAxYnCpUVkqKtRGFmVgGBHQqdDKP8VNj0cBWpphajIaisz0bk+Wp9OZHvdQ2oy66BrWGkuzaOOWhSqVXNkpqzt7KLm3fSfmrbO1GxeIq1qv03JJ5gDgqDsAAB7QObTwmbS9hNujQC6L6usz4bDmwOW4Gp7zfwNHS5XTX+cDXQG2ot0AtPRB5g35cJv4fCsQWyXF/SJmfCM31b9D0gcCup5j3mnUwI4qZIVo+kgr6gbGc84cm9l4EwNLZL5a1NWqmjSd0FV7ZggvbzMt+Ivx6E+0/SG726+HwSWoIAWAz1D6nf+KpzHYWHQCfm2rTAJv14S7fCLeQ4nCmi5u+Hsq3OppNfy/02K+yr1gTyIiAiIgIiICIiAiIgIiICIiAiIgIiICIiAiIgQTxi2sKWzzSv6q7KgH3UIqOfb0gfiEpWhRBGvwk88acT5mMpU7+mlTBt96oxLfJUkPpUstiPV/SBtbPpMDfTTl/pOhSS44XueA04zxh1BsB8Zv00BHTpbrAyKuVR14W4fKfKV+DHjz4TP5GgIBJ7z2aeYi66djA5telZibaHn/pNGshKEC2mtxpedmrSAJ46aAGaOJQDWwHH/ZECOVaGvq0/nJH4UbVGH2kqsbCsrUPxEhk+aZfxTlYtbkADT/Kc8XpVUdT66bBx2KEMPmIH6giY6FYOqsODAMPYi4mSAiIgIiICIiAiIgIiICIiAiIgIiICInC3t3pTAUr2z1WuKVP7RHEk8lFxc+w4mB3ZzNrbyYfCLevWSnysWuxPQIPUT8JWJrbXxrlWp4hb8QQcPTUHkeAI+LH3kj2V4WrYHFvnPE06V0X41LBm+GWBWe/m2VxeOrVKV8hNNVJBGi0kHD3vNbZdEvfUAAWnzePCrSxeIpoopqtWqqqL2AWowGp7T3gR5am/O14HYCDKABwsD1mwtu9+Amtg0LgsBYW/OdzZ1EsmawJ4EQNhMJTsC18oGnHj7T6uFpsCBfNxGs39mYHiX10uBNkYVWRiAARwI7wIztCmocjXUfC4HKaDL6gTqLa3kj/YjqGsdOPacHEUmbPa3TnygcjHYW+dk05yO1GOa/5/1kgrV7kjgbWtOHWpZD/lAvDc3frC1MPhqTVlp1RSpqVf0XZUAOVm0PA85MEcEXBBB4Ea/OVpuluDQxWAo1fVQrN5t3U3DWquAWptcHQDhY95o7Q3X2jgSWoZ6qfaoMwJ/ioA3J7DN7wLbiV/ujvzXFRaG0Eekz28mo9Pyy2Y2AZdOJ0DWGoseRlgQEREBERAREQEREBERAREQEREDHXrBFZmIVVBZieAAFyT2Alc7q32pj3xdQHy6VjTU8hc+Stuo9Tn71p2vE3amTC+Qps+IuvtTUqahtzuLLb7/adndXYIwWGSkNWsGqN9qoQMx9hYAdgIHWAkZ3w32p4Fci2qV2F1p30UHg1QjgOg4tbS2pEgx2MWjTqVHNkRWdj0VQSfkJVu5uwk2picTiMVmZSwqeXmsM1RmshIAYhUQLx1Fr9IFe7RxD1K9So5zs7F2NgLltSQBoBckW7TYo1M2n59pNfGfYApnDV6ShEy/szBQAFy3ekABoBY1B8BK/w1QADneBJNmVP3dh1sO07eBqCmpGa5NiLfzkX2e/r01E6lHGhXbS9/lAma1TTAa/EcO/SZTjs/pFtQJyaGLOWzHQ2tNhsZY+kjhb8oHzH1wjEEkaaHrOA/oJF7g3PsZl2pj7XDDMSNZysbW/dC3S14HLrNYlhbib/1nNxTZuH5zZr1ALDrPOwdknF4ujQXUO4V7ckHqqH4IG+UCfeHm/n7NTTD4kjyvqVOBpFiSVqdVuT6uK87jVbZVgQCDcHUHjcGRHffc2jXo1qypkrohYMnpzeWtwGFrNoLA2uNNZh8Lds+ZhmoEkthzlBPOk5Y0/a1mT2QdYG9v/sIYnCswF3pXqL1K/4i/FRe3VRG4G8ZxmGs5vVony6h5sLXR/xL81aSYiVzgcMuy9rlQbUMSqqq/YLt6NeYDhl7Bx01Cx4iICIiAiIgIiICIiAiIgIiczeLb1PBUGq1OWiLexdzwUf15AE8oEL3iQ4nbuHonVaaU3I7BnquSOhyqsseQjw/2dUqtVx2IFqlfRNPqG2ovrlsqqvZb/WvJvAiPijjfL2e686r06Q7gtnYfpRp78NcAKeCVudVmqfAfu1/MID+KR/xXq+dWwuHJ9NmqsLkXZz5SHToM/5yx6FFUVVUBVUBVUCwAAsAAOAAgaO8WxUxmGq0H0DiwbjlYG6MB2YA/CfnTGYB8NWejWXI9NiGHccCOxBBB5gifp2Q7xA3AXaKB0Ip4hBZGOgdfsORy6Hlc8iRApfB1yhJB0nV2bjBckjWcLaeBqYd2p1kam6mxVhr79weRGh5TJRrjTjaBLcLiySbm47chMpxNlNjr+UjOBqNnuOE28dUOTS9oG9Xxt0IbU9bzjVsczKVGk1mrac785o1at27/wC+cDLUawHWW14QbpmlTbF1Vs1UZaIPEUiQS34yBbsoP1pwdwvDJsQyYjFqUoj1JSYEGr0LKfo0/m3tqbmVbCw0gGW4tKp3I/um16mH1sVrUfc0mDof0IT+KWvKx3/VcNtLC4pQFceWzkaZgrlGzAcb03y/AdBAs6V74wYYijRrroabFc3QmzIb9mT/ANpYU5+39kjFYepRNhmGhIuAwN1JHMXAuOl4G3hK2dEb7Sq36gD/ADmWQXcLeRlY4DEg061K60r/AFkUXyX5lRqDzWx5EmdQEREBERAREQEREBERATR2psWjiggr01qhGFRQ17ZgCNRwIsTobjtN6IHwCfYmDG41KNN6lQ5URS7troqi5NhqYFb7608+2cMv3MKP1Yl7yz5WmBxa7T2xSr0kcUqVMFy1gboauT0gmwLVBa5v6G00llwEREDkbxbrYfH08ldM1voONHQ9Vfl7cDzBlcbS8Faq3/Z66VByWoCh9syhgfyEt6IFHr4Y7RT6iN3Wsmv6rT03hxtE6eUvxq0/5MZd0QKVwfg/jXN6j0aQ/jZz+lVt85Nd1/CvDYNhUcnFVRqrOoCKeq0tde5JI5Wk1iAiIgJWXjNS0ot9ysPippEf5yzZCvFfZTVsGHVcxpNdtbWpupViTY6AlWPZT7wJlQa6qeoB/MT3OFuxvXRxqsKWZWphQ6OAGANwDcEgi4I0PKd2Bo4jYlGpWp12pqatK/lvqCLgixt9IWJ0N7XNpvREBERAREQEREBERAREQEREBNHbeyFxdCpQcsq1BYlSARYg6XBHLmJvRA5uw936OCp+XRXKOLEm7O32mbmfkOAtOlEQEREBERAREQEREBERAT4yAix1B0I959iBwdi7l4fB16tahmTzFymnmuijMG9Itcajhew5WneiICIiAiIgIiICIiAiIgIiICIiAiIgIiICIiAiIgIiICIiAiIgIiICIiAiIgIiICIiAiIgf//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NZ"/>
          </a:p>
        </p:txBody>
      </p:sp>
      <p:sp>
        <p:nvSpPr>
          <p:cNvPr id="1032" name="AutoShape 8" descr="data:image/jpeg;base64,/9j/4AAQSkZJRgABAQAAAQABAAD/2wCEAAkGBhQQERIUEhQVEBQVGBQSEhQYFBQVGhYVExQVFRYXFxIXGyYeGBkjGhUYHzAgJScrLS4sFR4xNTAqNSYrLCkBCQoKBQUFDQUFDSkYEhgpKSkpKSkpKSkpKSkpKSkpKSkpKSkpKSkpKSkpKSkpKSkpKSkpKSkpKSkpKSkpKSkpKf/AABEIAM0A9gMBIgACEQEDEQH/xAAcAAEAAgMBAQEAAAAAAAAAAAAABgcDBAUCAQj/xABAEAACAQIDBgQCBwUGBwAAAAABAgADEQQSIQUGMUFRYQcTInGBoTJCUmKCkZIUI3LB0RUkQ7Hh8DNjc4OTovH/xAAUAQEAAAAAAAAAAAAAAAAAAAAA/8QAFBEBAAAAAAAAAAAAAAAAAAAAAP/aAAwDAQACEQMRAD8AvGIiAiIgIiICIiAiIgIiICIiAiIgIiICIiAiIgIiICIiAiIgIiICIiAiIgIiICIiAiIgIiICInh6yggEgFr5QSATYXNhz0ge4iICIiAiIgInipWVbZiFucq3IFyeQvxPae4CIiAiIgIiICIiAiIgIiICIiAiIgIiICIiB5Dj+s9SnN5qdbZm0nqhyExDNVp1R1ZrtTccGykgWOmUrax4Whu9tkYugtQDKfouvHK4tcA8xqCD0IgdCtUCqWPAAk+w1MhO4LNjalXG1/W2YJR5CmMlyqj2cC/HVupkt2xSZsPXVPpGnUC/xFCB85DfCHF5sM6DgpRxc3P7xSCLn/p/OBPoiICJo4/bdGg1NKrhGqGyA31tYEmw0FyNTprGO23RoPTSo4RqhAQa6kmwuQPSCTa5tA3oiIHN3h2QuJoOjAFrE0z0qZSFN/jb2JnH8O9uvisMwqtnekwp5jxZSispb72pF+dpIdpYryqNWpxyI7/pUt/KQfwlQ/31tcpqU193VCWt0FmXQQLBi8Sod+97KmKqeRRzMrN5dKmv+KSbZmHME8AdLWJ14BbqtfhrPs5G6ex2weEo0XbOyKcxHC7MWIX7oLWHYCdeAiIgIiICIiAiIgIiICIiAiIgIiIHJ3o3dTH4Z6L6X1ptbVKgvlYe3PqCRzkL8I8aymtQqFs41YMb5Xot5dQfNf0yypWG1cQNnbb8y37qsgrva9wWD06lhazepVc639XtcLPMrLdbGDZ+0sThWHoZwim/DOc9HS30bVcpPXla5lmK19ZXvinsfL5WMQWKWo1iPsOf3b+6ubfj7QLDnwmaGwdpftOHpVebKM3Zx6XHwYGeN5cYaOExFQAkrTci1r3ykA69zAi+xcGu08VVxlX/AINM+TQpk3BCAPnY6aHNe3fW4UX6O2dm4fa9BmourOuZadUZhYg/RbmVPW3O478DbmJXZ+xqWHpsPMxS+WpHSqM1Vx2CNlB6lZpeGu11pVQmgSrnpezpXqlPzD2/EOkCdbnbcOMwquwtUU+XVF7+tQNfiCDble2vGdyRPdegMPjsfQXVSaeIHCymqDmU9+FuwElhgRfxA26MPhXTi9ZWQC9gF0Dkn2aw04sOVyPfh3s/ysBSJFmrXxDf93VR8Eyj4SJ7dp/2ptZcONaSaVT/AMuif3g/FUbJ+R5S0FWwAGgGgEDmbz47ycJWcGxylVPRn9Cn4FgfhIP4U7uK7VMa92OZqOGza5VUZXcHqTde2Vus2vFvbuSitBBmqEhyLkCxDqg0BJJbkPs+15nsLZS4XD0aK8KaKt+pH0m9y1z8YG/ERAREQEREBERAREQEREBERAREQEREBIZ4n7C87DLXUevDEue9I2FUfAAN+DvJnPFakHVlYXDAqR1BFiPygc3dbHivhKD3uSiq38Sehvmpm1tbZ64ihVov9GorIe2YWBHcGx+Eqjz8VsGr5Vz+zFj5LEZqbg8mH1KluIBGovqJY27e9lPGr6fQ4F2QkHT7St9Zb9gRpcC4uEF8NN4Go1zhqrH1FkYE/Rrpe9geF8rCw6LMu/fi5hhTr4agpxLOr0mqAgU1zKVJVtS9r8hY24yvfELalCvtCu+GJ8prZzplqVBo7rb6psPc3PAiRunSLHSB19p7xVsW1E1GA8mmtGkFBUKq21sSfUbC5vyE1qWMqUrlHKknNf717hhcaG54z5Qw4GtiTM1alfiDAl27Pi4aGKrVsVS801xSV3p+kr5SlQRTY2N766jhLE27v5RbAedhaoY1T5SEaMjWzPmU6qyqDx5leRn5+r4fTThMQqED0nKeH/3qIF8+E2z706+JNz5j+XTJuf3dPjYnXWoWH4B0k/kX3O27hf7NpVKLeXRpIKbBtWRlAzK1uLkm+n0swI4yKbw+JFas4o4RWVmOVVQZqrH4XCjsNfvDUQNtMD/aG2nY60sKVZu70/TTX/yB2/B3lkSMbgbrtgcO3mW86s3m1rG9iRYLm+tYcTzJMk8BERAREQEREBERAREQEREBERAREQEREBERAxYnCpUVkqKtRGFmVgGBHQqdDKP8VNj0cBWpphajIaisz0bk+Wp9OZHvdQ2oy66BrWGkuzaOOWhSqVXNkpqzt7KLm3fSfmrbO1GxeIq1qv03JJ5gDgqDsAAB7QObTwmbS9hNujQC6L6usz4bDmwOW4Gp7zfwNHS5XTX+cDXQG2ot0AtPRB5g35cJv4fCsQWyXF/SJmfCM31b9D0gcCup5j3mnUwI4qZIVo+kgr6gbGc84cm9l4EwNLZL5a1NWqmjSd0FV7ZggvbzMt+Ivx6E+0/SG726+HwSWoIAWAz1D6nf+KpzHYWHQCfm2rTAJv14S7fCLeQ4nCmi5u+Hsq3OppNfy/02K+yr1gTyIiAiIgIiICIiAiIgIiICIiAiIgIiICIiAiIgQTxi2sKWzzSv6q7KgH3UIqOfb0gfiEpWhRBGvwk88acT5mMpU7+mlTBt96oxLfJUkPpUstiPV/SBtbPpMDfTTl/pOhSS44XueA04zxh1BsB8Zv00BHTpbrAyKuVR14W4fKfKV+DHjz4TP5GgIBJ7z2aeYi66djA5telZibaHn/pNGshKEC2mtxpedmrSAJ46aAGaOJQDWwHH/ZECOVaGvq0/nJH4UbVGH2kqsbCsrUPxEhk+aZfxTlYtbkADT/Kc8XpVUdT66bBx2KEMPmIH6giY6FYOqsODAMPYi4mSAiIgIiICIiAiIgIiICIiAiIgIiICInC3t3pTAUr2z1WuKVP7RHEk8lFxc+w4mB3ZzNrbyYfCLevWSnysWuxPQIPUT8JWJrbXxrlWp4hb8QQcPTUHkeAI+LH3kj2V4WrYHFvnPE06V0X41LBm+GWBWe/m2VxeOrVKV8hNNVJBGi0kHD3vNbZdEvfUAAWnzePCrSxeIpoopqtWqqqL2AWowGp7T3gR5am/O14HYCDKABwsD1mwtu9+Amtg0LgsBYW/OdzZ1EsmawJ4EQNhMJTsC18oGnHj7T6uFpsCBfNxGs39mYHiX10uBNkYVWRiAARwI7wIztCmocjXUfC4HKaDL6gTqLa3kj/YjqGsdOPacHEUmbPa3TnygcjHYW+dk05yO1GOa/5/1kgrV7kjgbWtOHWpZD/lAvDc3frC1MPhqTVlp1RSpqVf0XZUAOVm0PA85MEcEXBBB4Ea/OVpuluDQxWAo1fVQrN5t3U3DWquAWptcHQDhY95o7Q3X2jgSWoZ6qfaoMwJ/ioA3J7DN7wLbiV/ujvzXFRaG0Eekz28mo9Pyy2Y2AZdOJ0DWGoseRlgQEREBERAREQEREBERAREQEREDHXrBFZmIVVBZieAAFyT2Alc7q32pj3xdQHy6VjTU8hc+Stuo9Tn71p2vE3amTC+Qps+IuvtTUqahtzuLLb7/adndXYIwWGSkNWsGqN9qoQMx9hYAdgIHWAkZ3w32p4Fci2qV2F1p30UHg1QjgOg4tbS2pEgx2MWjTqVHNkRWdj0VQSfkJVu5uwk2picTiMVmZSwqeXmsM1RmshIAYhUQLx1Fr9IFe7RxD1K9So5zs7F2NgLltSQBoBckW7TYo1M2n59pNfGfYApnDV6ShEy/szBQAFy3ekABoBY1B8BK/w1QADneBJNmVP3dh1sO07eBqCmpGa5NiLfzkX2e/r01E6lHGhXbS9/lAma1TTAa/EcO/SZTjs/pFtQJyaGLOWzHQ2tNhsZY+kjhb8oHzH1wjEEkaaHrOA/oJF7g3PsZl2pj7XDDMSNZysbW/dC3S14HLrNYlhbib/1nNxTZuH5zZr1ALDrPOwdknF4ujQXUO4V7ckHqqH4IG+UCfeHm/n7NTTD4kjyvqVOBpFiSVqdVuT6uK87jVbZVgQCDcHUHjcGRHffc2jXo1qypkrohYMnpzeWtwGFrNoLA2uNNZh8Lds+ZhmoEkthzlBPOk5Y0/a1mT2QdYG9v/sIYnCswF3pXqL1K/4i/FRe3VRG4G8ZxmGs5vVony6h5sLXR/xL81aSYiVzgcMuy9rlQbUMSqqq/YLt6NeYDhl7Bx01Cx4iICIiAiIgIiICIiAiIgIiczeLb1PBUGq1OWiLexdzwUf15AE8oEL3iQ4nbuHonVaaU3I7BnquSOhyqsseQjw/2dUqtVx2IFqlfRNPqG2ovrlsqqvZb/WvJvAiPijjfL2e686r06Q7gtnYfpRp78NcAKeCVudVmqfAfu1/MID+KR/xXq+dWwuHJ9NmqsLkXZz5SHToM/5yx6FFUVVUBVUBVUCwAAsAAOAAgaO8WxUxmGq0H0DiwbjlYG6MB2YA/CfnTGYB8NWejWXI9NiGHccCOxBBB5gifp2Q7xA3AXaKB0Ip4hBZGOgdfsORy6Hlc8iRApfB1yhJB0nV2bjBckjWcLaeBqYd2p1kam6mxVhr79weRGh5TJRrjTjaBLcLiySbm47chMpxNlNjr+UjOBqNnuOE28dUOTS9oG9Xxt0IbU9bzjVsczKVGk1mrac785o1at27/wC+cDLUawHWW14QbpmlTbF1Vs1UZaIPEUiQS34yBbsoP1pwdwvDJsQyYjFqUoj1JSYEGr0LKfo0/m3tqbmVbCw0gGW4tKp3I/um16mH1sVrUfc0mDof0IT+KWvKx3/VcNtLC4pQFceWzkaZgrlGzAcb03y/AdBAs6V74wYYijRrroabFc3QmzIb9mT/ANpYU5+39kjFYepRNhmGhIuAwN1JHMXAuOl4G3hK2dEb7Sq36gD/ADmWQXcLeRlY4DEg061K60r/AFkUXyX5lRqDzWx5EmdQEREBERAREQEREBERATR2psWjiggr01qhGFRQ17ZgCNRwIsTobjtN6IHwCfYmDG41KNN6lQ5URS7troqi5NhqYFb7608+2cMv3MKP1Yl7yz5WmBxa7T2xSr0kcUqVMFy1gboauT0gmwLVBa5v6G00llwEREDkbxbrYfH08ldM1voONHQ9Vfl7cDzBlcbS8Faq3/Z66VByWoCh9syhgfyEt6IFHr4Y7RT6iN3Wsmv6rT03hxtE6eUvxq0/5MZd0QKVwfg/jXN6j0aQ/jZz+lVt85Nd1/CvDYNhUcnFVRqrOoCKeq0tde5JI5Wk1iAiIgJWXjNS0ot9ysPippEf5yzZCvFfZTVsGHVcxpNdtbWpupViTY6AlWPZT7wJlQa6qeoB/MT3OFuxvXRxqsKWZWphQ6OAGANwDcEgi4I0PKd2Bo4jYlGpWp12pqatK/lvqCLgixt9IWJ0N7XNpvREBERAREQEREBERAREQEREBNHbeyFxdCpQcsq1BYlSARYg6XBHLmJvRA5uw936OCp+XRXKOLEm7O32mbmfkOAtOlEQEREBERAREQEREBERAT4yAix1B0I959iBwdi7l4fB16tahmTzFymnmuijMG9Itcajhew5WneiICIiAiIgIiICIiAiIgIiICIiAiIgIiICIiAiIgIiICIiAiIgIiICIiAiIgIiICIiAiIgf//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NZ"/>
          </a:p>
        </p:txBody>
      </p:sp>
      <p:sp>
        <p:nvSpPr>
          <p:cNvPr id="1034" name="AutoShape 10" descr="data:image/jpeg;base64,/9j/4AAQSkZJRgABAQAAAQABAAD/2wCEAAkGBhQQERIUEhQVEBQVGBQSEhQYFBQVGhYVExQVFRYXFxIXGyYeGBkjGhUYHzAgJScrLS4sFR4xNTAqNSYrLCkBCQoKBQUFDQUFDSkYEhgpKSkpKSkpKSkpKSkpKSkpKSkpKSkpKSkpKSkpKSkpKSkpKSkpKSkpKSkpKSkpKSkpKf/AABEIAM0A9gMBIgACEQEDEQH/xAAcAAEAAgMBAQEAAAAAAAAAAAAABgcDBAUCAQj/xABAEAACAQIDBgQCBwUGBwAAAAABAgADEQQSIQUGMUFRYQcTInGBoTJCUmKCkZIUI3LB0RUkQ7Hh8DNjc4OTovH/xAAUAQEAAAAAAAAAAAAAAAAAAAAA/8QAFBEBAAAAAAAAAAAAAAAAAAAAAP/aAAwDAQACEQMRAD8AvGIiAiIgIiICIiAiIgIiICIiAiIgIiICIiAiIgIiICIiAiIgIiICIiAiIgIiICIiAiIgIiICInh6yggEgFr5QSATYXNhz0ge4iICIiAiIgInipWVbZiFucq3IFyeQvxPae4CIiAiIgIiICIiAiIgIiICIiAiIgIiICIiB5Dj+s9SnN5qdbZm0nqhyExDNVp1R1ZrtTccGykgWOmUrax4Whu9tkYugtQDKfouvHK4tcA8xqCD0IgdCtUCqWPAAk+w1MhO4LNjalXG1/W2YJR5CmMlyqj2cC/HVupkt2xSZsPXVPpGnUC/xFCB85DfCHF5sM6DgpRxc3P7xSCLn/p/OBPoiICJo4/bdGg1NKrhGqGyA31tYEmw0FyNTprGO23RoPTSo4RqhAQa6kmwuQPSCTa5tA3oiIHN3h2QuJoOjAFrE0z0qZSFN/jb2JnH8O9uvisMwqtnekwp5jxZSispb72pF+dpIdpYryqNWpxyI7/pUt/KQfwlQ/31tcpqU193VCWt0FmXQQLBi8Sod+97KmKqeRRzMrN5dKmv+KSbZmHME8AdLWJ14BbqtfhrPs5G6ex2weEo0XbOyKcxHC7MWIX7oLWHYCdeAiIgIiICIiAiIgIiICIiAiIgIiIHJ3o3dTH4Z6L6X1ptbVKgvlYe3PqCRzkL8I8aymtQqFs41YMb5Xot5dQfNf0yypWG1cQNnbb8y37qsgrva9wWD06lhazepVc639XtcLPMrLdbGDZ+0sThWHoZwim/DOc9HS30bVcpPXla5lmK19ZXvinsfL5WMQWKWo1iPsOf3b+6ubfj7QLDnwmaGwdpftOHpVebKM3Zx6XHwYGeN5cYaOExFQAkrTci1r3ykA69zAi+xcGu08VVxlX/AINM+TQpk3BCAPnY6aHNe3fW4UX6O2dm4fa9BmourOuZadUZhYg/RbmVPW3O478DbmJXZ+xqWHpsPMxS+WpHSqM1Vx2CNlB6lZpeGu11pVQmgSrnpezpXqlPzD2/EOkCdbnbcOMwquwtUU+XVF7+tQNfiCDble2vGdyRPdegMPjsfQXVSaeIHCymqDmU9+FuwElhgRfxA26MPhXTi9ZWQC9gF0Dkn2aw04sOVyPfh3s/ysBSJFmrXxDf93VR8Eyj4SJ7dp/2ptZcONaSaVT/AMuif3g/FUbJ+R5S0FWwAGgGgEDmbz47ycJWcGxylVPRn9Cn4FgfhIP4U7uK7VMa92OZqOGza5VUZXcHqTde2Vus2vFvbuSitBBmqEhyLkCxDqg0BJJbkPs+15nsLZS4XD0aK8KaKt+pH0m9y1z8YG/ERAREQEREBERAREQEREBERAREQEREBIZ4n7C87DLXUevDEue9I2FUfAAN+DvJnPFakHVlYXDAqR1BFiPygc3dbHivhKD3uSiq38Sehvmpm1tbZ64ihVov9GorIe2YWBHcGx+Eqjz8VsGr5Vz+zFj5LEZqbg8mH1KluIBGovqJY27e9lPGr6fQ4F2QkHT7St9Zb9gRpcC4uEF8NN4Go1zhqrH1FkYE/Rrpe9geF8rCw6LMu/fi5hhTr4agpxLOr0mqAgU1zKVJVtS9r8hY24yvfELalCvtCu+GJ8prZzplqVBo7rb6psPc3PAiRunSLHSB19p7xVsW1E1GA8mmtGkFBUKq21sSfUbC5vyE1qWMqUrlHKknNf717hhcaG54z5Qw4GtiTM1alfiDAl27Pi4aGKrVsVS801xSV3p+kr5SlQRTY2N766jhLE27v5RbAedhaoY1T5SEaMjWzPmU6qyqDx5leRn5+r4fTThMQqED0nKeH/3qIF8+E2z706+JNz5j+XTJuf3dPjYnXWoWH4B0k/kX3O27hf7NpVKLeXRpIKbBtWRlAzK1uLkm+n0swI4yKbw+JFas4o4RWVmOVVQZqrH4XCjsNfvDUQNtMD/aG2nY60sKVZu70/TTX/yB2/B3lkSMbgbrtgcO3mW86s3m1rG9iRYLm+tYcTzJMk8BERAREQEREBERAREQEREBERAREQEREBERAxYnCpUVkqKtRGFmVgGBHQqdDKP8VNj0cBWpphajIaisz0bk+Wp9OZHvdQ2oy66BrWGkuzaOOWhSqVXNkpqzt7KLm3fSfmrbO1GxeIq1qv03JJ5gDgqDsAAB7QObTwmbS9hNujQC6L6usz4bDmwOW4Gp7zfwNHS5XTX+cDXQG2ot0AtPRB5g35cJv4fCsQWyXF/SJmfCM31b9D0gcCup5j3mnUwI4qZIVo+kgr6gbGc84cm9l4EwNLZL5a1NWqmjSd0FV7ZggvbzMt+Ivx6E+0/SG726+HwSWoIAWAz1D6nf+KpzHYWHQCfm2rTAJv14S7fCLeQ4nCmi5u+Hsq3OppNfy/02K+yr1gTyIiAiIgIiICIiAiIgIiICIiAiIgIiICIiAiIgQTxi2sKWzzSv6q7KgH3UIqOfb0gfiEpWhRBGvwk88acT5mMpU7+mlTBt96oxLfJUkPpUstiPV/SBtbPpMDfTTl/pOhSS44XueA04zxh1BsB8Zv00BHTpbrAyKuVR14W4fKfKV+DHjz4TP5GgIBJ7z2aeYi66djA5telZibaHn/pNGshKEC2mtxpedmrSAJ46aAGaOJQDWwHH/ZECOVaGvq0/nJH4UbVGH2kqsbCsrUPxEhk+aZfxTlYtbkADT/Kc8XpVUdT66bBx2KEMPmIH6giY6FYOqsODAMPYi4mSAiIgIiICIiAiIgIiICIiAiIgIiICInC3t3pTAUr2z1WuKVP7RHEk8lFxc+w4mB3ZzNrbyYfCLevWSnysWuxPQIPUT8JWJrbXxrlWp4hb8QQcPTUHkeAI+LH3kj2V4WrYHFvnPE06V0X41LBm+GWBWe/m2VxeOrVKV8hNNVJBGi0kHD3vNbZdEvfUAAWnzePCrSxeIpoopqtWqqqL2AWowGp7T3gR5am/O14HYCDKABwsD1mwtu9+Amtg0LgsBYW/OdzZ1EsmawJ4EQNhMJTsC18oGnHj7T6uFpsCBfNxGs39mYHiX10uBNkYVWRiAARwI7wIztCmocjXUfC4HKaDL6gTqLa3kj/YjqGsdOPacHEUmbPa3TnygcjHYW+dk05yO1GOa/5/1kgrV7kjgbWtOHWpZD/lAvDc3frC1MPhqTVlp1RSpqVf0XZUAOVm0PA85MEcEXBBB4Ea/OVpuluDQxWAo1fVQrN5t3U3DWquAWptcHQDhY95o7Q3X2jgSWoZ6qfaoMwJ/ioA3J7DN7wLbiV/ujvzXFRaG0Eekz28mo9Pyy2Y2AZdOJ0DWGoseRlgQEREBERAREQEREBERAREQEREDHXrBFZmIVVBZieAAFyT2Alc7q32pj3xdQHy6VjTU8hc+Stuo9Tn71p2vE3amTC+Qps+IuvtTUqahtzuLLb7/adndXYIwWGSkNWsGqN9qoQMx9hYAdgIHWAkZ3w32p4Fci2qV2F1p30UHg1QjgOg4tbS2pEgx2MWjTqVHNkRWdj0VQSfkJVu5uwk2picTiMVmZSwqeXmsM1RmshIAYhUQLx1Fr9IFe7RxD1K9So5zs7F2NgLltSQBoBckW7TYo1M2n59pNfGfYApnDV6ShEy/szBQAFy3ekABoBY1B8BK/w1QADneBJNmVP3dh1sO07eBqCmpGa5NiLfzkX2e/r01E6lHGhXbS9/lAma1TTAa/EcO/SZTjs/pFtQJyaGLOWzHQ2tNhsZY+kjhb8oHzH1wjEEkaaHrOA/oJF7g3PsZl2pj7XDDMSNZysbW/dC3S14HLrNYlhbib/1nNxTZuH5zZr1ALDrPOwdknF4ujQXUO4V7ckHqqH4IG+UCfeHm/n7NTTD4kjyvqVOBpFiSVqdVuT6uK87jVbZVgQCDcHUHjcGRHffc2jXo1qypkrohYMnpzeWtwGFrNoLA2uNNZh8Lds+ZhmoEkthzlBPOk5Y0/a1mT2QdYG9v/sIYnCswF3pXqL1K/4i/FRe3VRG4G8ZxmGs5vVony6h5sLXR/xL81aSYiVzgcMuy9rlQbUMSqqq/YLt6NeYDhl7Bx01Cx4iICIiAiIgIiICIiAiIgIiczeLb1PBUGq1OWiLexdzwUf15AE8oEL3iQ4nbuHonVaaU3I7BnquSOhyqsseQjw/2dUqtVx2IFqlfRNPqG2ovrlsqqvZb/WvJvAiPijjfL2e686r06Q7gtnYfpRp78NcAKeCVudVmqfAfu1/MID+KR/xXq+dWwuHJ9NmqsLkXZz5SHToM/5yx6FFUVVUBVUBVUCwAAsAAOAAgaO8WxUxmGq0H0DiwbjlYG6MB2YA/CfnTGYB8NWejWXI9NiGHccCOxBBB5gifp2Q7xA3AXaKB0Ip4hBZGOgdfsORy6Hlc8iRApfB1yhJB0nV2bjBckjWcLaeBqYd2p1kam6mxVhr79weRGh5TJRrjTjaBLcLiySbm47chMpxNlNjr+UjOBqNnuOE28dUOTS9oG9Xxt0IbU9bzjVsczKVGk1mrac785o1at27/wC+cDLUawHWW14QbpmlTbF1Vs1UZaIPEUiQS34yBbsoP1pwdwvDJsQyYjFqUoj1JSYEGr0LKfo0/m3tqbmVbCw0gGW4tKp3I/um16mH1sVrUfc0mDof0IT+KWvKx3/VcNtLC4pQFceWzkaZgrlGzAcb03y/AdBAs6V74wYYijRrroabFc3QmzIb9mT/ANpYU5+39kjFYepRNhmGhIuAwN1JHMXAuOl4G3hK2dEb7Sq36gD/ADmWQXcLeRlY4DEg061K60r/AFkUXyX5lRqDzWx5EmdQEREBERAREQEREBERATR2psWjiggr01qhGFRQ17ZgCNRwIsTobjtN6IHwCfYmDG41KNN6lQ5URS7troqi5NhqYFb7608+2cMv3MKP1Yl7yz5WmBxa7T2xSr0kcUqVMFy1gboauT0gmwLVBa5v6G00llwEREDkbxbrYfH08ldM1voONHQ9Vfl7cDzBlcbS8Faq3/Z66VByWoCh9syhgfyEt6IFHr4Y7RT6iN3Wsmv6rT03hxtE6eUvxq0/5MZd0QKVwfg/jXN6j0aQ/jZz+lVt85Nd1/CvDYNhUcnFVRqrOoCKeq0tde5JI5Wk1iAiIgJWXjNS0ot9ysPippEf5yzZCvFfZTVsGHVcxpNdtbWpupViTY6AlWPZT7wJlQa6qeoB/MT3OFuxvXRxqsKWZWphQ6OAGANwDcEgi4I0PKd2Bo4jYlGpWp12pqatK/lvqCLgixt9IWJ0N7XNpvREBERAREQEREBERAREQEREBNHbeyFxdCpQcsq1BYlSARYg6XBHLmJvRA5uw936OCp+XRXKOLEm7O32mbmfkOAtOlEQEREBERAREQEREBERAT4yAix1B0I959iBwdi7l4fB16tahmTzFymnmuijMG9Itcajhew5WneiICIiAiIgIiICIiAiIgIiICIiAiIgIiICIiAiIgIiICIiAiIgIiICIiAiIgIiICIiAiIgf//Z"/>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NZ"/>
          </a:p>
        </p:txBody>
      </p:sp>
      <p:pic>
        <p:nvPicPr>
          <p:cNvPr id="1036" name="Picture 12" descr="https://cacodaemonia.files.wordpress.com/2011/01/039.jpg"/>
          <p:cNvPicPr>
            <a:picLocks noChangeAspect="1" noChangeArrowheads="1"/>
          </p:cNvPicPr>
          <p:nvPr/>
        </p:nvPicPr>
        <p:blipFill>
          <a:blip r:embed="rId2" cstate="print"/>
          <a:srcRect/>
          <a:stretch>
            <a:fillRect/>
          </a:stretch>
        </p:blipFill>
        <p:spPr bwMode="auto">
          <a:xfrm>
            <a:off x="7214908" y="3600400"/>
            <a:ext cx="1965604" cy="3284984"/>
          </a:xfrm>
          <a:prstGeom prst="rect">
            <a:avLst/>
          </a:prstGeom>
          <a:noFill/>
        </p:spPr>
      </p:pic>
      <p:sp>
        <p:nvSpPr>
          <p:cNvPr id="12" name="TextBox 11"/>
          <p:cNvSpPr txBox="1"/>
          <p:nvPr/>
        </p:nvSpPr>
        <p:spPr>
          <a:xfrm>
            <a:off x="539552" y="836712"/>
            <a:ext cx="8352928" cy="4708981"/>
          </a:xfrm>
          <a:prstGeom prst="rect">
            <a:avLst/>
          </a:prstGeom>
          <a:noFill/>
        </p:spPr>
        <p:txBody>
          <a:bodyPr wrap="square" rtlCol="0">
            <a:spAutoFit/>
          </a:bodyPr>
          <a:lstStyle/>
          <a:p>
            <a:r>
              <a:rPr lang="en-NZ" sz="6000" dirty="0" smtClean="0"/>
              <a:t>Vegan ordination seminar</a:t>
            </a:r>
          </a:p>
          <a:p>
            <a:r>
              <a:rPr lang="en-NZ" sz="2400" dirty="0" smtClean="0"/>
              <a:t>Vegan is an R package for community ecologists. It contains most multivariate analysis needed in analysing ecological communities, and tools for diversity analysis, and other potentially useful functions. Vegan is not self-contained and requires R and other R packages. </a:t>
            </a:r>
          </a:p>
          <a:p>
            <a:endParaRPr lang="en-NZ" sz="6000" dirty="0" smtClean="0"/>
          </a:p>
          <a:p>
            <a:endParaRPr lang="en-NZ" sz="6000" dirty="0" smtClean="0"/>
          </a:p>
        </p:txBody>
      </p:sp>
      <p:pic>
        <p:nvPicPr>
          <p:cNvPr id="5122"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4014242"/>
            <a:ext cx="2843758" cy="2843758"/>
          </a:xfrm>
          <a:prstGeom prst="rect">
            <a:avLst/>
          </a:prstGeom>
          <a:noFill/>
        </p:spPr>
      </p:pic>
    </p:spTree>
    <p:extLst>
      <p:ext uri="{BB962C8B-B14F-4D97-AF65-F5344CB8AC3E}">
        <p14:creationId xmlns:p14="http://schemas.microsoft.com/office/powerpoint/2010/main" val="49282237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2" descr="https://cacodaemonia.files.wordpress.com/2011/01/039.jpg"/>
          <p:cNvPicPr>
            <a:picLocks noChangeAspect="1" noChangeArrowheads="1"/>
          </p:cNvPicPr>
          <p:nvPr/>
        </p:nvPicPr>
        <p:blipFill>
          <a:blip r:embed="rId2" cstate="print"/>
          <a:srcRect/>
          <a:stretch>
            <a:fillRect/>
          </a:stretch>
        </p:blipFill>
        <p:spPr bwMode="auto">
          <a:xfrm>
            <a:off x="8054578" y="5229200"/>
            <a:ext cx="1089422" cy="1820678"/>
          </a:xfrm>
          <a:prstGeom prst="rect">
            <a:avLst/>
          </a:prstGeom>
          <a:noFill/>
        </p:spPr>
      </p:pic>
      <p:sp>
        <p:nvSpPr>
          <p:cNvPr id="2" name="Title 1"/>
          <p:cNvSpPr>
            <a:spLocks noGrp="1"/>
          </p:cNvSpPr>
          <p:nvPr>
            <p:ph type="title"/>
          </p:nvPr>
        </p:nvSpPr>
        <p:spPr>
          <a:xfrm>
            <a:off x="457200" y="116632"/>
            <a:ext cx="8229600" cy="1143000"/>
          </a:xfrm>
        </p:spPr>
        <p:txBody>
          <a:bodyPr>
            <a:normAutofit/>
          </a:bodyPr>
          <a:lstStyle/>
          <a:p>
            <a:r>
              <a:rPr lang="en-NZ" dirty="0" smtClean="0"/>
              <a:t>Partial constrained</a:t>
            </a:r>
            <a:endParaRPr lang="en-NZ" dirty="0"/>
          </a:p>
        </p:txBody>
      </p:sp>
      <p:pic>
        <p:nvPicPr>
          <p:cNvPr id="5"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5229200"/>
            <a:ext cx="1628800" cy="1628800"/>
          </a:xfrm>
          <a:prstGeom prst="rect">
            <a:avLst/>
          </a:prstGeom>
          <a:noFill/>
        </p:spPr>
      </p:pic>
      <p:sp>
        <p:nvSpPr>
          <p:cNvPr id="3" name="Content Placeholder 2"/>
          <p:cNvSpPr>
            <a:spLocks noGrp="1"/>
          </p:cNvSpPr>
          <p:nvPr>
            <p:ph idx="1"/>
          </p:nvPr>
        </p:nvSpPr>
        <p:spPr>
          <a:xfrm>
            <a:off x="457200" y="1412776"/>
            <a:ext cx="8229600" cy="4525963"/>
          </a:xfrm>
        </p:spPr>
        <p:txBody>
          <a:bodyPr>
            <a:normAutofit/>
          </a:bodyPr>
          <a:lstStyle/>
          <a:p>
            <a:r>
              <a:rPr lang="en-NZ" sz="2400" dirty="0" smtClean="0"/>
              <a:t>With partial constrained ordinations we first account for the variability in one or more predictors (or co-variables) and then perform a constrained ordination on the others.</a:t>
            </a:r>
          </a:p>
          <a:p>
            <a:r>
              <a:rPr lang="en-NZ" sz="2400" dirty="0" smtClean="0"/>
              <a:t>Variance partitioning: This is a relatively new technique but allows for </a:t>
            </a:r>
            <a:r>
              <a:rPr lang="en-NZ" sz="2400" dirty="0" err="1" smtClean="0"/>
              <a:t>partialling</a:t>
            </a:r>
            <a:r>
              <a:rPr lang="en-NZ" sz="2400" dirty="0" smtClean="0"/>
              <a:t> of multiple predictor matrices (or single variables). For instance we have our species matrix, but also have a physical environmental matrix, and a matrix of anthropogenic impact, and a spatial matrix (PCNM). We can examine these individually, and could </a:t>
            </a:r>
            <a:r>
              <a:rPr lang="en-NZ" sz="2400" dirty="0" smtClean="0"/>
              <a:t>stepwise </a:t>
            </a:r>
            <a:r>
              <a:rPr lang="en-NZ" sz="2400" dirty="0" smtClean="0"/>
              <a:t>partial, but </a:t>
            </a:r>
            <a:r>
              <a:rPr lang="en-NZ" sz="2400" dirty="0" smtClean="0"/>
              <a:t>variance </a:t>
            </a:r>
            <a:r>
              <a:rPr lang="en-NZ" sz="2400" dirty="0" smtClean="0"/>
              <a:t>partitioning handles much of this for us. </a:t>
            </a:r>
            <a:endParaRPr lang="en-NZ" sz="2000" dirty="0" smtClean="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NZ" dirty="0" smtClean="0"/>
              <a:t>Principle coordinates of neighbour hood matrix – Spatial decomposition</a:t>
            </a:r>
            <a:endParaRPr lang="en-NZ" dirty="0"/>
          </a:p>
        </p:txBody>
      </p:sp>
      <p:sp>
        <p:nvSpPr>
          <p:cNvPr id="3" name="Content Placeholder 2"/>
          <p:cNvSpPr>
            <a:spLocks noGrp="1"/>
          </p:cNvSpPr>
          <p:nvPr>
            <p:ph idx="1"/>
          </p:nvPr>
        </p:nvSpPr>
        <p:spPr/>
        <p:txBody>
          <a:bodyPr>
            <a:normAutofit fontScale="70000" lnSpcReduction="20000"/>
          </a:bodyPr>
          <a:lstStyle/>
          <a:p>
            <a:r>
              <a:rPr lang="en-NZ" dirty="0" smtClean="0"/>
              <a:t>PCNM (Borcard &amp; Legendre 2002) – This is an analysis specifically designed to decompose coordinate data to best elucidate spatial patterns and make them useable to ordinations.</a:t>
            </a:r>
          </a:p>
          <a:p>
            <a:r>
              <a:rPr lang="en-NZ" dirty="0" smtClean="0"/>
              <a:t>Allows examination of </a:t>
            </a:r>
            <a:r>
              <a:rPr lang="en-NZ" b="1" dirty="0" smtClean="0"/>
              <a:t>fine to broad scale spatial structuring</a:t>
            </a:r>
            <a:r>
              <a:rPr lang="en-NZ" dirty="0" smtClean="0"/>
              <a:t> within communities, but also environmental drivers (spatial autocorrelation).</a:t>
            </a:r>
          </a:p>
          <a:p>
            <a:r>
              <a:rPr lang="en-NZ" dirty="0" smtClean="0"/>
              <a:t>Truncates data thus expanding the number of synthetic gradients.</a:t>
            </a:r>
          </a:p>
          <a:p>
            <a:r>
              <a:rPr lang="en-NZ" dirty="0" smtClean="0"/>
              <a:t>Early vectors represent broad scale variation, later vectors finer scales. </a:t>
            </a:r>
          </a:p>
          <a:p>
            <a:pPr>
              <a:buNone/>
            </a:pPr>
            <a:endParaRPr lang="en-NZ" dirty="0" smtClean="0"/>
          </a:p>
          <a:p>
            <a:pPr>
              <a:buNone/>
            </a:pPr>
            <a:r>
              <a:rPr lang="en-NZ" dirty="0" smtClean="0"/>
              <a:t>Borcard and Legendre (2002) All-scale spatial analysis of ecological data by means of principal coordinates of neighbour matrices. </a:t>
            </a:r>
            <a:r>
              <a:rPr lang="it-IT" dirty="0" smtClean="0"/>
              <a:t>Ecological Modelling 153 (2002) 51–68.</a:t>
            </a:r>
          </a:p>
          <a:p>
            <a:endParaRPr lang="en-NZ"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2" descr="https://cacodaemonia.files.wordpress.com/2011/01/039.jpg"/>
          <p:cNvPicPr>
            <a:picLocks noChangeAspect="1" noChangeArrowheads="1"/>
          </p:cNvPicPr>
          <p:nvPr/>
        </p:nvPicPr>
        <p:blipFill>
          <a:blip r:embed="rId2" cstate="print"/>
          <a:srcRect/>
          <a:stretch>
            <a:fillRect/>
          </a:stretch>
        </p:blipFill>
        <p:spPr bwMode="auto">
          <a:xfrm>
            <a:off x="8054578" y="5229200"/>
            <a:ext cx="1089422" cy="1820678"/>
          </a:xfrm>
          <a:prstGeom prst="rect">
            <a:avLst/>
          </a:prstGeom>
          <a:noFill/>
        </p:spPr>
      </p:pic>
      <p:sp>
        <p:nvSpPr>
          <p:cNvPr id="2" name="Title 1"/>
          <p:cNvSpPr>
            <a:spLocks noGrp="1"/>
          </p:cNvSpPr>
          <p:nvPr>
            <p:ph type="title"/>
          </p:nvPr>
        </p:nvSpPr>
        <p:spPr/>
        <p:txBody>
          <a:bodyPr>
            <a:normAutofit fontScale="90000"/>
          </a:bodyPr>
          <a:lstStyle/>
          <a:p>
            <a:r>
              <a:rPr lang="en-NZ" dirty="0" smtClean="0"/>
              <a:t>Unconstrained and constrained are complementary!</a:t>
            </a:r>
            <a:endParaRPr lang="en-NZ" dirty="0"/>
          </a:p>
        </p:txBody>
      </p:sp>
      <p:sp>
        <p:nvSpPr>
          <p:cNvPr id="3" name="Content Placeholder 2"/>
          <p:cNvSpPr>
            <a:spLocks noGrp="1"/>
          </p:cNvSpPr>
          <p:nvPr>
            <p:ph idx="1"/>
          </p:nvPr>
        </p:nvSpPr>
        <p:spPr/>
        <p:txBody>
          <a:bodyPr>
            <a:normAutofit/>
          </a:bodyPr>
          <a:lstStyle/>
          <a:p>
            <a:r>
              <a:rPr lang="en-NZ" sz="2000" dirty="0" smtClean="0"/>
              <a:t>So use both, they examine the problem from different angles.</a:t>
            </a:r>
          </a:p>
          <a:p>
            <a:endParaRPr lang="en-NZ" sz="2000" dirty="0" smtClean="0"/>
          </a:p>
          <a:p>
            <a:r>
              <a:rPr lang="en-NZ" sz="2000" dirty="0" smtClean="0"/>
              <a:t>Partial constrained ordinations are also common and are great for examining specific drivers. But be careful with their interpretation.</a:t>
            </a:r>
          </a:p>
          <a:p>
            <a:endParaRPr lang="en-NZ" sz="2000" dirty="0" smtClean="0"/>
          </a:p>
          <a:p>
            <a:r>
              <a:rPr lang="en-NZ" sz="2000" dirty="0" smtClean="0"/>
              <a:t>Variance partitioning is a fantastic tool for understanding the bigger picture.  Which suites of variables are most influential, and is there overlap?</a:t>
            </a:r>
          </a:p>
          <a:p>
            <a:endParaRPr lang="en-NZ" sz="2000" dirty="0" smtClean="0"/>
          </a:p>
          <a:p>
            <a:endParaRPr lang="en-NZ" sz="2000" dirty="0" smtClean="0"/>
          </a:p>
        </p:txBody>
      </p:sp>
      <p:pic>
        <p:nvPicPr>
          <p:cNvPr id="5"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5229200"/>
            <a:ext cx="1628800" cy="1628800"/>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NZ"/>
          </a:p>
        </p:txBody>
      </p:sp>
      <p:pic>
        <p:nvPicPr>
          <p:cNvPr id="1028" name="Picture 4" descr="C:\Users\Jon\Graphs\Illustrator\conceptual org size-01.jpg"/>
          <p:cNvPicPr>
            <a:picLocks noChangeAspect="1" noChangeArrowheads="1"/>
          </p:cNvPicPr>
          <p:nvPr/>
        </p:nvPicPr>
        <p:blipFill>
          <a:blip r:embed="rId3" cstate="print"/>
          <a:srcRect/>
          <a:stretch>
            <a:fillRect/>
          </a:stretch>
        </p:blipFill>
        <p:spPr bwMode="auto">
          <a:xfrm>
            <a:off x="0" y="476672"/>
            <a:ext cx="9224698" cy="5931735"/>
          </a:xfrm>
          <a:prstGeom prst="rect">
            <a:avLst/>
          </a:prstGeom>
          <a:noFill/>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Very, very, brief synopsis</a:t>
            </a:r>
            <a:endParaRPr lang="en-NZ" dirty="0"/>
          </a:p>
        </p:txBody>
      </p:sp>
      <p:sp>
        <p:nvSpPr>
          <p:cNvPr id="3" name="Content Placeholder 2"/>
          <p:cNvSpPr>
            <a:spLocks noGrp="1"/>
          </p:cNvSpPr>
          <p:nvPr>
            <p:ph idx="1"/>
          </p:nvPr>
        </p:nvSpPr>
        <p:spPr/>
        <p:txBody>
          <a:bodyPr>
            <a:normAutofit fontScale="77500" lnSpcReduction="20000"/>
          </a:bodyPr>
          <a:lstStyle/>
          <a:p>
            <a:r>
              <a:rPr lang="en-NZ" dirty="0" smtClean="0"/>
              <a:t>Examine carefully the analyses you are using and look at the literature for examples and best practice.</a:t>
            </a:r>
          </a:p>
          <a:p>
            <a:r>
              <a:rPr lang="en-NZ" dirty="0" smtClean="0"/>
              <a:t>Unconstrained maximise variation in the community data.</a:t>
            </a:r>
          </a:p>
          <a:p>
            <a:r>
              <a:rPr lang="en-NZ" dirty="0" smtClean="0"/>
              <a:t>Constrained maximise explained variation according to constraining variable. Linear combinations.</a:t>
            </a:r>
          </a:p>
          <a:p>
            <a:r>
              <a:rPr lang="en-NZ" dirty="0" smtClean="0"/>
              <a:t>Be critical and have a goal in mind. Sometimes having effective means of analysing very large data sets might lead </a:t>
            </a:r>
            <a:r>
              <a:rPr lang="en-NZ" dirty="0" smtClean="0"/>
              <a:t>to: </a:t>
            </a:r>
            <a:endParaRPr lang="en-NZ" dirty="0" smtClean="0"/>
          </a:p>
          <a:p>
            <a:pPr marL="914400" lvl="1" indent="-514350">
              <a:buFont typeface="+mj-lt"/>
              <a:buAutoNum type="arabicPeriod"/>
            </a:pPr>
            <a:r>
              <a:rPr lang="en-NZ" dirty="0" smtClean="0"/>
              <a:t>improper study design, </a:t>
            </a:r>
          </a:p>
          <a:p>
            <a:pPr marL="914400" lvl="1" indent="-514350">
              <a:buFont typeface="+mj-lt"/>
              <a:buAutoNum type="arabicPeriod"/>
            </a:pPr>
            <a:r>
              <a:rPr lang="en-NZ" dirty="0" smtClean="0"/>
              <a:t>data mining without examining sensible hypotheses, and then </a:t>
            </a:r>
          </a:p>
          <a:p>
            <a:pPr marL="914400" lvl="1" indent="-514350">
              <a:buFont typeface="+mj-lt"/>
              <a:buAutoNum type="arabicPeriod"/>
            </a:pPr>
            <a:r>
              <a:rPr lang="en-NZ" dirty="0" smtClean="0"/>
              <a:t>inflation of type 1 or false positives.</a:t>
            </a:r>
          </a:p>
          <a:p>
            <a:r>
              <a:rPr lang="en-NZ" dirty="0" smtClean="0"/>
              <a:t>Relationships are correlative</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Reading.</a:t>
            </a:r>
            <a:endParaRPr lang="en-NZ" dirty="0"/>
          </a:p>
        </p:txBody>
      </p:sp>
      <p:sp>
        <p:nvSpPr>
          <p:cNvPr id="3" name="Content Placeholder 2"/>
          <p:cNvSpPr>
            <a:spLocks noGrp="1"/>
          </p:cNvSpPr>
          <p:nvPr>
            <p:ph idx="1"/>
          </p:nvPr>
        </p:nvSpPr>
        <p:spPr/>
        <p:txBody>
          <a:bodyPr>
            <a:normAutofit lnSpcReduction="10000"/>
          </a:bodyPr>
          <a:lstStyle/>
          <a:p>
            <a:r>
              <a:rPr lang="en-NZ" dirty="0" smtClean="0"/>
              <a:t>Vegan FAQ (</a:t>
            </a:r>
            <a:r>
              <a:rPr lang="en-NZ" dirty="0" smtClean="0"/>
              <a:t>FAQ-vegan.pdf).</a:t>
            </a:r>
          </a:p>
          <a:p>
            <a:r>
              <a:rPr lang="en-NZ" dirty="0" smtClean="0"/>
              <a:t>Short introduction to basic ordination methods in vegan (intro-vegan.pdf).</a:t>
            </a:r>
          </a:p>
          <a:p>
            <a:r>
              <a:rPr lang="en-NZ" dirty="0" smtClean="0"/>
              <a:t>Introduction to diversity methods in vegan (diversity-vegan.pdf).</a:t>
            </a:r>
          </a:p>
          <a:p>
            <a:r>
              <a:rPr lang="en-NZ" dirty="0" smtClean="0"/>
              <a:t>Discussion on design decisions in vegan (decision-vegan.pdf).</a:t>
            </a:r>
          </a:p>
          <a:p>
            <a:r>
              <a:rPr lang="en-NZ" dirty="0" smtClean="0"/>
              <a:t>Description of variance partition procedures in function varpart (partitioning.pdf).</a:t>
            </a:r>
          </a:p>
          <a:p>
            <a:pPr>
              <a:buNone/>
            </a:pPr>
            <a:endParaRPr lang="en-NZ"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More reading.</a:t>
            </a:r>
            <a:endParaRPr lang="en-NZ" dirty="0"/>
          </a:p>
        </p:txBody>
      </p:sp>
      <p:sp>
        <p:nvSpPr>
          <p:cNvPr id="3" name="Content Placeholder 2"/>
          <p:cNvSpPr>
            <a:spLocks noGrp="1"/>
          </p:cNvSpPr>
          <p:nvPr>
            <p:ph idx="1"/>
          </p:nvPr>
        </p:nvSpPr>
        <p:spPr/>
        <p:txBody>
          <a:bodyPr>
            <a:normAutofit fontScale="70000" lnSpcReduction="20000"/>
          </a:bodyPr>
          <a:lstStyle/>
          <a:p>
            <a:r>
              <a:rPr lang="en-NZ" dirty="0" smtClean="0"/>
              <a:t>Web documents outside the package include:</a:t>
            </a:r>
          </a:p>
          <a:p>
            <a:r>
              <a:rPr lang="en-NZ" dirty="0" smtClean="0">
                <a:hlinkClick r:id="rId2"/>
              </a:rPr>
              <a:t>http://cc.oulu.fi/~jarioksa/softhelp/vegan.html</a:t>
            </a:r>
            <a:r>
              <a:rPr lang="en-NZ" dirty="0" smtClean="0"/>
              <a:t>: vegan homepage.</a:t>
            </a:r>
          </a:p>
          <a:p>
            <a:r>
              <a:rPr lang="en-NZ" dirty="0" smtClean="0">
                <a:hlinkClick r:id="rId3"/>
              </a:rPr>
              <a:t>http://cc.oulu.fi/~jarioksa/opetus/metodi/vegantutor.pdf</a:t>
            </a:r>
            <a:r>
              <a:rPr lang="en-NZ" dirty="0" smtClean="0"/>
              <a:t>: vegan tutorial.</a:t>
            </a:r>
          </a:p>
          <a:p>
            <a:r>
              <a:rPr lang="en-NZ" dirty="0" smtClean="0">
                <a:hlinkClick r:id="rId4"/>
              </a:rPr>
              <a:t>http://wiki.r-project.org/</a:t>
            </a:r>
            <a:r>
              <a:rPr lang="en-NZ" dirty="0" smtClean="0"/>
              <a:t>: entry in R-Wiki.</a:t>
            </a:r>
          </a:p>
          <a:p>
            <a:r>
              <a:rPr lang="en-NZ" dirty="0" smtClean="0"/>
              <a:t>Anderson et al. (2011) Navigating the multiple meanings  of </a:t>
            </a:r>
            <a:r>
              <a:rPr lang="el-GR" dirty="0" smtClean="0"/>
              <a:t>β</a:t>
            </a:r>
            <a:r>
              <a:rPr lang="en-NZ" dirty="0" smtClean="0"/>
              <a:t> diversity: a roadmap for the practicing ecologist. Ecology Letters, 14: 19-28.</a:t>
            </a:r>
          </a:p>
          <a:p>
            <a:r>
              <a:rPr lang="en-NZ" dirty="0" smtClean="0"/>
              <a:t>Borcard and Legendre (2002) All-scale spatial analysis of ecological data by means of principal coordinates of neighbour matrices. </a:t>
            </a:r>
            <a:r>
              <a:rPr lang="it-IT" dirty="0" smtClean="0"/>
              <a:t>Ecological Modelling 153 (2002) 51–68.</a:t>
            </a:r>
          </a:p>
          <a:p>
            <a:r>
              <a:rPr lang="en-NZ" dirty="0" smtClean="0"/>
              <a:t/>
            </a:r>
            <a:br>
              <a:rPr lang="en-NZ" dirty="0" smtClean="0"/>
            </a:br>
            <a:endParaRPr lang="en-NZ" dirty="0"/>
          </a:p>
        </p:txBody>
      </p:sp>
      <p:pic>
        <p:nvPicPr>
          <p:cNvPr id="4" name="Picture 12" descr="https://cacodaemonia.files.wordpress.com/2011/01/039.jpg"/>
          <p:cNvPicPr>
            <a:picLocks noChangeAspect="1" noChangeArrowheads="1"/>
          </p:cNvPicPr>
          <p:nvPr/>
        </p:nvPicPr>
        <p:blipFill>
          <a:blip r:embed="rId5" cstate="print"/>
          <a:srcRect/>
          <a:stretch>
            <a:fillRect/>
          </a:stretch>
        </p:blipFill>
        <p:spPr bwMode="auto">
          <a:xfrm>
            <a:off x="7781610" y="4869160"/>
            <a:ext cx="1362390" cy="2276872"/>
          </a:xfrm>
          <a:prstGeom prst="rect">
            <a:avLst/>
          </a:prstGeom>
          <a:noFill/>
        </p:spPr>
      </p:pic>
      <p:pic>
        <p:nvPicPr>
          <p:cNvPr id="5" name="Picture 2" descr="https://encrypted-tbn3.gstatic.com/images?q=tbn:ANd9GcQAy9fsAKd_sXzIkPw-FcQ0naTn-6KxnkuTYCTuI2YeQFQ3oHao5w"/>
          <p:cNvPicPr>
            <a:picLocks noChangeAspect="1" noChangeArrowheads="1"/>
          </p:cNvPicPr>
          <p:nvPr/>
        </p:nvPicPr>
        <p:blipFill>
          <a:blip r:embed="rId6" cstate="print"/>
          <a:srcRect/>
          <a:stretch>
            <a:fillRect/>
          </a:stretch>
        </p:blipFill>
        <p:spPr bwMode="auto">
          <a:xfrm>
            <a:off x="0" y="5229200"/>
            <a:ext cx="1628800" cy="1628800"/>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Multivariate data</a:t>
            </a:r>
            <a:endParaRPr lang="en-US" dirty="0"/>
          </a:p>
        </p:txBody>
      </p:sp>
      <p:sp>
        <p:nvSpPr>
          <p:cNvPr id="3" name="Content Placeholder 2"/>
          <p:cNvSpPr>
            <a:spLocks noGrp="1"/>
          </p:cNvSpPr>
          <p:nvPr>
            <p:ph idx="1"/>
          </p:nvPr>
        </p:nvSpPr>
        <p:spPr>
          <a:xfrm>
            <a:off x="446856" y="1600200"/>
            <a:ext cx="8229600" cy="4525963"/>
          </a:xfrm>
        </p:spPr>
        <p:txBody>
          <a:bodyPr>
            <a:normAutofit lnSpcReduction="10000"/>
          </a:bodyPr>
          <a:lstStyle/>
          <a:p>
            <a:pPr marL="0" indent="0">
              <a:buNone/>
            </a:pPr>
            <a:r>
              <a:rPr lang="en-US" sz="3400" b="1" dirty="0" smtClean="0"/>
              <a:t>Multivariate: </a:t>
            </a:r>
            <a:r>
              <a:rPr lang="en-US" sz="3400" i="1" dirty="0" smtClean="0"/>
              <a:t>“</a:t>
            </a:r>
            <a:r>
              <a:rPr lang="en-US" sz="3400" i="1" dirty="0"/>
              <a:t>involving two or more variable </a:t>
            </a:r>
            <a:r>
              <a:rPr lang="en-US" sz="3400" i="1" dirty="0" smtClean="0"/>
              <a:t>quantities</a:t>
            </a:r>
            <a:r>
              <a:rPr lang="en-US" sz="3400" i="1" dirty="0" smtClean="0"/>
              <a:t>”</a:t>
            </a:r>
            <a:r>
              <a:rPr lang="en-US" sz="3400" dirty="0" smtClean="0"/>
              <a:t> </a:t>
            </a:r>
          </a:p>
          <a:p>
            <a:pPr marL="0" indent="0">
              <a:buNone/>
            </a:pPr>
            <a:r>
              <a:rPr lang="en-US" sz="3400" dirty="0" smtClean="0"/>
              <a:t>For example:</a:t>
            </a:r>
            <a:endParaRPr lang="en-US" sz="3400" dirty="0"/>
          </a:p>
          <a:p>
            <a:r>
              <a:rPr lang="en-US" dirty="0" smtClean="0"/>
              <a:t>Measuring </a:t>
            </a:r>
            <a:r>
              <a:rPr lang="en-US" dirty="0"/>
              <a:t>the canopy cover of tree species in the forest</a:t>
            </a:r>
          </a:p>
          <a:p>
            <a:r>
              <a:rPr lang="en-US" dirty="0" smtClean="0"/>
              <a:t>Recording </a:t>
            </a:r>
            <a:r>
              <a:rPr lang="en-US" dirty="0"/>
              <a:t>the </a:t>
            </a:r>
            <a:r>
              <a:rPr lang="en-US" dirty="0" smtClean="0"/>
              <a:t>presence </a:t>
            </a:r>
            <a:r>
              <a:rPr lang="en-US" dirty="0"/>
              <a:t>or </a:t>
            </a:r>
            <a:r>
              <a:rPr lang="en-US" dirty="0" smtClean="0"/>
              <a:t>absence </a:t>
            </a:r>
            <a:r>
              <a:rPr lang="en-US" dirty="0"/>
              <a:t>of </a:t>
            </a:r>
            <a:r>
              <a:rPr lang="en-US" dirty="0" smtClean="0"/>
              <a:t>coral species</a:t>
            </a:r>
            <a:endParaRPr lang="en-US" dirty="0"/>
          </a:p>
          <a:p>
            <a:r>
              <a:rPr lang="en-US" dirty="0"/>
              <a:t>C</a:t>
            </a:r>
            <a:r>
              <a:rPr lang="en-US" dirty="0" smtClean="0"/>
              <a:t>ounting </a:t>
            </a:r>
            <a:r>
              <a:rPr lang="en-US" dirty="0"/>
              <a:t>the numbers of birds of all species along transect</a:t>
            </a:r>
          </a:p>
        </p:txBody>
      </p:sp>
    </p:spTree>
    <p:extLst>
      <p:ext uri="{BB962C8B-B14F-4D97-AF65-F5344CB8AC3E}">
        <p14:creationId xmlns:p14="http://schemas.microsoft.com/office/powerpoint/2010/main" val="40304388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5229200"/>
            <a:ext cx="1628800" cy="1628800"/>
          </a:xfrm>
          <a:prstGeom prst="rect">
            <a:avLst/>
          </a:prstGeom>
          <a:noFill/>
        </p:spPr>
      </p:pic>
      <p:sp>
        <p:nvSpPr>
          <p:cNvPr id="2" name="Title 1"/>
          <p:cNvSpPr>
            <a:spLocks noGrp="1"/>
          </p:cNvSpPr>
          <p:nvPr>
            <p:ph type="title"/>
          </p:nvPr>
        </p:nvSpPr>
        <p:spPr/>
        <p:txBody>
          <a:bodyPr/>
          <a:lstStyle/>
          <a:p>
            <a:r>
              <a:rPr lang="en-NZ" dirty="0" smtClean="0"/>
              <a:t>Why ordinations?</a:t>
            </a:r>
            <a:endParaRPr lang="en-NZ" dirty="0"/>
          </a:p>
        </p:txBody>
      </p:sp>
      <p:pic>
        <p:nvPicPr>
          <p:cNvPr id="7" name="Picture 12" descr="https://cacodaemonia.files.wordpress.com/2011/01/039.jpg"/>
          <p:cNvPicPr>
            <a:picLocks noChangeAspect="1" noChangeArrowheads="1"/>
          </p:cNvPicPr>
          <p:nvPr/>
        </p:nvPicPr>
        <p:blipFill>
          <a:blip r:embed="rId4" cstate="print"/>
          <a:srcRect/>
          <a:stretch>
            <a:fillRect/>
          </a:stretch>
        </p:blipFill>
        <p:spPr bwMode="auto">
          <a:xfrm>
            <a:off x="7835012" y="4869160"/>
            <a:ext cx="1308988" cy="2187624"/>
          </a:xfrm>
          <a:prstGeom prst="rect">
            <a:avLst/>
          </a:prstGeom>
          <a:noFill/>
        </p:spPr>
      </p:pic>
      <p:pic>
        <p:nvPicPr>
          <p:cNvPr id="10" name="Picture 9" descr="Liv's Phone_20140412_14_52_04_Pro.jp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87624" y="1525288"/>
            <a:ext cx="6768752" cy="3807423"/>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270.craigieburn.NMDS.basic.pdf"/>
          <p:cNvPicPr>
            <a:picLocks noGrp="1" noChangeAspect="1"/>
          </p:cNvPicPr>
          <p:nvPr>
            <p:ph idx="1"/>
          </p:nvPr>
        </p:nvPicPr>
        <p:blipFill>
          <a:blip r:embed="rId3" cstate="print">
            <a:extLst>
              <a:ext uri="{28A0092B-C50C-407E-A947-70E740481C1C}">
                <a14:useLocalDpi xmlns:a14="http://schemas.microsoft.com/office/drawing/2010/main" val="0"/>
              </a:ext>
            </a:extLst>
          </a:blip>
          <a:srcRect t="1120" b="1120"/>
          <a:stretch>
            <a:fillRect/>
          </a:stretch>
        </p:blipFill>
        <p:spPr>
          <a:xfrm>
            <a:off x="457200" y="1495325"/>
            <a:ext cx="8229600" cy="4525963"/>
          </a:xfrm>
        </p:spPr>
      </p:pic>
      <p:pic>
        <p:nvPicPr>
          <p:cNvPr id="5" name="Picture 2" descr="https://encrypted-tbn3.gstatic.com/images?q=tbn:ANd9GcQAy9fsAKd_sXzIkPw-FcQ0naTn-6KxnkuTYCTuI2YeQFQ3oHao5w"/>
          <p:cNvPicPr>
            <a:picLocks noChangeAspect="1" noChangeArrowheads="1"/>
          </p:cNvPicPr>
          <p:nvPr/>
        </p:nvPicPr>
        <p:blipFill>
          <a:blip r:embed="rId4" cstate="print"/>
          <a:srcRect/>
          <a:stretch>
            <a:fillRect/>
          </a:stretch>
        </p:blipFill>
        <p:spPr bwMode="auto">
          <a:xfrm>
            <a:off x="0" y="5229200"/>
            <a:ext cx="1628800" cy="1628800"/>
          </a:xfrm>
          <a:prstGeom prst="rect">
            <a:avLst/>
          </a:prstGeom>
          <a:noFill/>
        </p:spPr>
      </p:pic>
      <p:sp>
        <p:nvSpPr>
          <p:cNvPr id="2" name="Title 1"/>
          <p:cNvSpPr>
            <a:spLocks noGrp="1"/>
          </p:cNvSpPr>
          <p:nvPr>
            <p:ph type="title"/>
          </p:nvPr>
        </p:nvSpPr>
        <p:spPr/>
        <p:txBody>
          <a:bodyPr/>
          <a:lstStyle/>
          <a:p>
            <a:r>
              <a:rPr lang="en-NZ" dirty="0" smtClean="0"/>
              <a:t>Why ordinations?</a:t>
            </a:r>
            <a:endParaRPr lang="en-NZ" dirty="0"/>
          </a:p>
        </p:txBody>
      </p:sp>
      <p:pic>
        <p:nvPicPr>
          <p:cNvPr id="7" name="Picture 12" descr="https://cacodaemonia.files.wordpress.com/2011/01/039.jpg"/>
          <p:cNvPicPr>
            <a:picLocks noChangeAspect="1" noChangeArrowheads="1"/>
          </p:cNvPicPr>
          <p:nvPr/>
        </p:nvPicPr>
        <p:blipFill>
          <a:blip r:embed="rId5" cstate="print"/>
          <a:srcRect/>
          <a:stretch>
            <a:fillRect/>
          </a:stretch>
        </p:blipFill>
        <p:spPr bwMode="auto">
          <a:xfrm>
            <a:off x="7835012" y="4869160"/>
            <a:ext cx="1308988" cy="2187624"/>
          </a:xfrm>
          <a:prstGeom prst="rect">
            <a:avLst/>
          </a:prstGeom>
          <a:noFill/>
        </p:spPr>
      </p:pic>
    </p:spTree>
    <p:extLst>
      <p:ext uri="{BB962C8B-B14F-4D97-AF65-F5344CB8AC3E}">
        <p14:creationId xmlns:p14="http://schemas.microsoft.com/office/powerpoint/2010/main" val="286588561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5229200"/>
            <a:ext cx="1628800" cy="1628800"/>
          </a:xfrm>
          <a:prstGeom prst="rect">
            <a:avLst/>
          </a:prstGeom>
          <a:noFill/>
        </p:spPr>
      </p:pic>
      <p:sp>
        <p:nvSpPr>
          <p:cNvPr id="2" name="Title 1"/>
          <p:cNvSpPr>
            <a:spLocks noGrp="1"/>
          </p:cNvSpPr>
          <p:nvPr>
            <p:ph type="title"/>
          </p:nvPr>
        </p:nvSpPr>
        <p:spPr/>
        <p:txBody>
          <a:bodyPr/>
          <a:lstStyle/>
          <a:p>
            <a:r>
              <a:rPr lang="en-NZ" dirty="0" smtClean="0"/>
              <a:t>Why ordinations?</a:t>
            </a:r>
            <a:endParaRPr lang="en-NZ" dirty="0"/>
          </a:p>
        </p:txBody>
      </p:sp>
      <p:pic>
        <p:nvPicPr>
          <p:cNvPr id="7" name="Picture 12" descr="https://cacodaemonia.files.wordpress.com/2011/01/039.jpg"/>
          <p:cNvPicPr>
            <a:picLocks noChangeAspect="1" noChangeArrowheads="1"/>
          </p:cNvPicPr>
          <p:nvPr/>
        </p:nvPicPr>
        <p:blipFill>
          <a:blip r:embed="rId4" cstate="print"/>
          <a:srcRect/>
          <a:stretch>
            <a:fillRect/>
          </a:stretch>
        </p:blipFill>
        <p:spPr bwMode="auto">
          <a:xfrm>
            <a:off x="7835012" y="4869160"/>
            <a:ext cx="1308988" cy="2187624"/>
          </a:xfrm>
          <a:prstGeom prst="rect">
            <a:avLst/>
          </a:prstGeom>
          <a:noFill/>
        </p:spPr>
      </p:pic>
      <p:pic>
        <p:nvPicPr>
          <p:cNvPr id="6" name="Picture 5" descr="Liv's Phone_20140414_11_37_54_Pro.jpg"/>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3528" y="1412776"/>
            <a:ext cx="2199863" cy="3910868"/>
          </a:xfrm>
          <a:prstGeom prst="rect">
            <a:avLst/>
          </a:prstGeom>
        </p:spPr>
      </p:pic>
      <p:pic>
        <p:nvPicPr>
          <p:cNvPr id="8" name="Picture 7" descr="Liv's Phone_20140414_12_03_47_Pro.jpg"/>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059832" y="1988840"/>
            <a:ext cx="4939828" cy="2778653"/>
          </a:xfrm>
          <a:prstGeom prst="rect">
            <a:avLst/>
          </a:prstGeom>
        </p:spPr>
      </p:pic>
    </p:spTree>
    <p:extLst>
      <p:ext uri="{BB962C8B-B14F-4D97-AF65-F5344CB8AC3E}">
        <p14:creationId xmlns:p14="http://schemas.microsoft.com/office/powerpoint/2010/main" val="72185359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5229200"/>
            <a:ext cx="1628800" cy="1628800"/>
          </a:xfrm>
          <a:prstGeom prst="rect">
            <a:avLst/>
          </a:prstGeom>
          <a:noFill/>
        </p:spPr>
      </p:pic>
      <p:sp>
        <p:nvSpPr>
          <p:cNvPr id="2" name="Title 1"/>
          <p:cNvSpPr>
            <a:spLocks noGrp="1"/>
          </p:cNvSpPr>
          <p:nvPr>
            <p:ph type="title"/>
          </p:nvPr>
        </p:nvSpPr>
        <p:spPr/>
        <p:txBody>
          <a:bodyPr/>
          <a:lstStyle/>
          <a:p>
            <a:r>
              <a:rPr lang="en-NZ" dirty="0" smtClean="0"/>
              <a:t>Why ordinations?</a:t>
            </a:r>
            <a:endParaRPr lang="en-NZ" dirty="0"/>
          </a:p>
        </p:txBody>
      </p:sp>
      <p:pic>
        <p:nvPicPr>
          <p:cNvPr id="7" name="Picture 12" descr="https://cacodaemonia.files.wordpress.com/2011/01/039.jpg"/>
          <p:cNvPicPr>
            <a:picLocks noChangeAspect="1" noChangeArrowheads="1"/>
          </p:cNvPicPr>
          <p:nvPr/>
        </p:nvPicPr>
        <p:blipFill>
          <a:blip r:embed="rId4" cstate="print"/>
          <a:srcRect/>
          <a:stretch>
            <a:fillRect/>
          </a:stretch>
        </p:blipFill>
        <p:spPr bwMode="auto">
          <a:xfrm>
            <a:off x="7835012" y="4869160"/>
            <a:ext cx="1308988" cy="2187624"/>
          </a:xfrm>
          <a:prstGeom prst="rect">
            <a:avLst/>
          </a:prstGeom>
          <a:noFill/>
        </p:spPr>
      </p:pic>
      <p:pic>
        <p:nvPicPr>
          <p:cNvPr id="9" name="Picture 8" descr="ordisurfweta.pdf"/>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619672" y="1591219"/>
            <a:ext cx="5832648" cy="4107361"/>
          </a:xfrm>
          <a:prstGeom prst="rect">
            <a:avLst/>
          </a:prstGeom>
        </p:spPr>
      </p:pic>
    </p:spTree>
    <p:extLst>
      <p:ext uri="{BB962C8B-B14F-4D97-AF65-F5344CB8AC3E}">
        <p14:creationId xmlns:p14="http://schemas.microsoft.com/office/powerpoint/2010/main" val="35927461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71189" y="501503"/>
            <a:ext cx="8853339" cy="646331"/>
          </a:xfrm>
          <a:prstGeom prst="rect">
            <a:avLst/>
          </a:prstGeom>
          <a:noFill/>
        </p:spPr>
        <p:txBody>
          <a:bodyPr wrap="square" rtlCol="0">
            <a:spAutoFit/>
          </a:bodyPr>
          <a:lstStyle/>
          <a:p>
            <a:r>
              <a:rPr lang="en-US" sz="3600" b="1" dirty="0" smtClean="0"/>
              <a:t>I want to:	          	test          details/options</a:t>
            </a:r>
            <a:endParaRPr lang="en-US" sz="3600" b="1" dirty="0"/>
          </a:p>
        </p:txBody>
      </p:sp>
      <p:sp>
        <p:nvSpPr>
          <p:cNvPr id="6" name="TextBox 5"/>
          <p:cNvSpPr txBox="1"/>
          <p:nvPr/>
        </p:nvSpPr>
        <p:spPr>
          <a:xfrm>
            <a:off x="491703" y="1602304"/>
            <a:ext cx="3661467" cy="369332"/>
          </a:xfrm>
          <a:prstGeom prst="rect">
            <a:avLst/>
          </a:prstGeom>
          <a:noFill/>
        </p:spPr>
        <p:txBody>
          <a:bodyPr wrap="none" rtlCol="0">
            <a:spAutoFit/>
          </a:bodyPr>
          <a:lstStyle/>
          <a:p>
            <a:r>
              <a:rPr lang="en-US" dirty="0" smtClean="0"/>
              <a:t>Reduce my variables into composites</a:t>
            </a:r>
            <a:endParaRPr lang="en-US" dirty="0"/>
          </a:p>
        </p:txBody>
      </p:sp>
      <p:sp>
        <p:nvSpPr>
          <p:cNvPr id="7" name="TextBox 6"/>
          <p:cNvSpPr txBox="1"/>
          <p:nvPr/>
        </p:nvSpPr>
        <p:spPr>
          <a:xfrm>
            <a:off x="4154555" y="1602304"/>
            <a:ext cx="612668" cy="369332"/>
          </a:xfrm>
          <a:prstGeom prst="rect">
            <a:avLst/>
          </a:prstGeom>
          <a:noFill/>
        </p:spPr>
        <p:txBody>
          <a:bodyPr wrap="none" rtlCol="0">
            <a:spAutoFit/>
          </a:bodyPr>
          <a:lstStyle/>
          <a:p>
            <a:r>
              <a:rPr lang="en-US" dirty="0" smtClean="0"/>
              <a:t>PCA </a:t>
            </a:r>
          </a:p>
        </p:txBody>
      </p:sp>
      <p:sp>
        <p:nvSpPr>
          <p:cNvPr id="8" name="TextBox 7"/>
          <p:cNvSpPr txBox="1"/>
          <p:nvPr/>
        </p:nvSpPr>
        <p:spPr>
          <a:xfrm>
            <a:off x="491703" y="2522788"/>
            <a:ext cx="3661467" cy="923330"/>
          </a:xfrm>
          <a:prstGeom prst="rect">
            <a:avLst/>
          </a:prstGeom>
          <a:noFill/>
        </p:spPr>
        <p:txBody>
          <a:bodyPr wrap="square" rtlCol="0">
            <a:spAutoFit/>
          </a:bodyPr>
          <a:lstStyle/>
          <a:p>
            <a:r>
              <a:rPr lang="en-US" dirty="0" smtClean="0"/>
              <a:t>Get the best fit for community composition based on the environmental predictors</a:t>
            </a:r>
            <a:endParaRPr lang="en-US" dirty="0"/>
          </a:p>
        </p:txBody>
      </p:sp>
      <p:sp>
        <p:nvSpPr>
          <p:cNvPr id="9" name="TextBox 8"/>
          <p:cNvSpPr txBox="1"/>
          <p:nvPr/>
        </p:nvSpPr>
        <p:spPr>
          <a:xfrm>
            <a:off x="4153170" y="2522788"/>
            <a:ext cx="2211838" cy="646331"/>
          </a:xfrm>
          <a:prstGeom prst="rect">
            <a:avLst/>
          </a:prstGeom>
          <a:noFill/>
        </p:spPr>
        <p:txBody>
          <a:bodyPr wrap="square" rtlCol="0">
            <a:spAutoFit/>
          </a:bodyPr>
          <a:lstStyle/>
          <a:p>
            <a:r>
              <a:rPr lang="en-US" dirty="0" smtClean="0"/>
              <a:t>Constrained ordination</a:t>
            </a:r>
          </a:p>
        </p:txBody>
      </p:sp>
      <p:sp>
        <p:nvSpPr>
          <p:cNvPr id="11" name="TextBox 10"/>
          <p:cNvSpPr txBox="1"/>
          <p:nvPr/>
        </p:nvSpPr>
        <p:spPr>
          <a:xfrm>
            <a:off x="4135656" y="4654877"/>
            <a:ext cx="1732488" cy="646331"/>
          </a:xfrm>
          <a:prstGeom prst="rect">
            <a:avLst/>
          </a:prstGeom>
          <a:noFill/>
        </p:spPr>
        <p:txBody>
          <a:bodyPr wrap="square" rtlCol="0">
            <a:spAutoFit/>
          </a:bodyPr>
          <a:lstStyle/>
          <a:p>
            <a:r>
              <a:rPr lang="en-US" dirty="0" smtClean="0"/>
              <a:t>Unconstrained ordination</a:t>
            </a:r>
          </a:p>
        </p:txBody>
      </p:sp>
      <p:sp>
        <p:nvSpPr>
          <p:cNvPr id="12" name="TextBox 11"/>
          <p:cNvSpPr txBox="1"/>
          <p:nvPr/>
        </p:nvSpPr>
        <p:spPr>
          <a:xfrm>
            <a:off x="5974566" y="4618578"/>
            <a:ext cx="3018509" cy="1938992"/>
          </a:xfrm>
          <a:prstGeom prst="rect">
            <a:avLst/>
          </a:prstGeom>
          <a:noFill/>
        </p:spPr>
        <p:txBody>
          <a:bodyPr wrap="square" rtlCol="0">
            <a:spAutoFit/>
          </a:bodyPr>
          <a:lstStyle/>
          <a:p>
            <a:pPr marL="342900" indent="-342900">
              <a:buAutoNum type="arabicPeriod"/>
            </a:pPr>
            <a:r>
              <a:rPr lang="en-US" dirty="0" smtClean="0"/>
              <a:t>NMDS</a:t>
            </a:r>
          </a:p>
          <a:p>
            <a:pPr marL="342900" indent="-342900">
              <a:buAutoNum type="arabicPeriod"/>
            </a:pPr>
            <a:r>
              <a:rPr lang="en-US" dirty="0" smtClean="0"/>
              <a:t>Post-hoc tests</a:t>
            </a:r>
          </a:p>
          <a:p>
            <a:pPr marL="742950" lvl="1" indent="-285750">
              <a:buFont typeface="Arial"/>
              <a:buChar char="•"/>
            </a:pPr>
            <a:r>
              <a:rPr lang="en-US" sz="1200" dirty="0" err="1" smtClean="0"/>
              <a:t>Anosim</a:t>
            </a:r>
            <a:r>
              <a:rPr lang="en-US" sz="1200" dirty="0" smtClean="0"/>
              <a:t> (difference between means of groups - rank)</a:t>
            </a:r>
          </a:p>
          <a:p>
            <a:pPr marL="742950" lvl="1" indent="-285750">
              <a:buFont typeface="Arial"/>
              <a:buChar char="•"/>
            </a:pPr>
            <a:r>
              <a:rPr lang="en-US" sz="1200" dirty="0" smtClean="0"/>
              <a:t>Adonis (difference between means of groups – non-parametric)</a:t>
            </a:r>
          </a:p>
          <a:p>
            <a:pPr marL="742950" lvl="1" indent="-285750">
              <a:buFont typeface="Arial"/>
              <a:buChar char="•"/>
            </a:pPr>
            <a:r>
              <a:rPr lang="en-US" sz="1200" dirty="0" err="1" smtClean="0"/>
              <a:t>Betadisper</a:t>
            </a:r>
            <a:r>
              <a:rPr lang="en-US" sz="1200" dirty="0" smtClean="0"/>
              <a:t> (difference in dispersion between groups)</a:t>
            </a:r>
            <a:endParaRPr lang="en-US" sz="1200" dirty="0"/>
          </a:p>
        </p:txBody>
      </p:sp>
      <p:sp>
        <p:nvSpPr>
          <p:cNvPr id="13" name="TextBox 12"/>
          <p:cNvSpPr txBox="1"/>
          <p:nvPr/>
        </p:nvSpPr>
        <p:spPr>
          <a:xfrm>
            <a:off x="5974566" y="2484023"/>
            <a:ext cx="3258343" cy="3046988"/>
          </a:xfrm>
          <a:prstGeom prst="rect">
            <a:avLst/>
          </a:prstGeom>
          <a:noFill/>
        </p:spPr>
        <p:txBody>
          <a:bodyPr wrap="square" rtlCol="0">
            <a:spAutoFit/>
          </a:bodyPr>
          <a:lstStyle/>
          <a:p>
            <a:r>
              <a:rPr lang="en-US" dirty="0" smtClean="0"/>
              <a:t>RDA </a:t>
            </a:r>
            <a:r>
              <a:rPr lang="en-US" sz="1200" dirty="0" smtClean="0"/>
              <a:t>(+/- transformation; Euclidean)</a:t>
            </a:r>
          </a:p>
          <a:p>
            <a:endParaRPr lang="en-US" dirty="0"/>
          </a:p>
          <a:p>
            <a:r>
              <a:rPr lang="en-US" dirty="0" smtClean="0"/>
              <a:t>dbRDA </a:t>
            </a:r>
            <a:r>
              <a:rPr lang="en-US" sz="1200" dirty="0" smtClean="0"/>
              <a:t>(non-Euclidean constrained)</a:t>
            </a:r>
          </a:p>
          <a:p>
            <a:endParaRPr lang="en-US" sz="1200" dirty="0" smtClean="0"/>
          </a:p>
          <a:p>
            <a:r>
              <a:rPr lang="en-US" dirty="0" smtClean="0"/>
              <a:t>CCA </a:t>
            </a:r>
            <a:r>
              <a:rPr lang="en-US" sz="1200" dirty="0" smtClean="0"/>
              <a:t>(Canonical correspondence analysis)</a:t>
            </a:r>
          </a:p>
          <a:p>
            <a:endParaRPr lang="en-US" sz="1200" dirty="0" smtClean="0"/>
          </a:p>
          <a:p>
            <a:r>
              <a:rPr lang="en-US" dirty="0" smtClean="0"/>
              <a:t>PCNM </a:t>
            </a:r>
            <a:r>
              <a:rPr lang="en-US" sz="1200" dirty="0" smtClean="0"/>
              <a:t>(Principle coordinates of </a:t>
            </a:r>
            <a:r>
              <a:rPr lang="en-US" sz="1200" dirty="0" err="1" smtClean="0"/>
              <a:t>neighbourhood</a:t>
            </a:r>
            <a:r>
              <a:rPr lang="en-US" sz="1200" dirty="0" smtClean="0"/>
              <a:t> matrices)</a:t>
            </a:r>
          </a:p>
          <a:p>
            <a:endParaRPr lang="en-US" sz="1200" dirty="0" smtClean="0"/>
          </a:p>
          <a:p>
            <a:endParaRPr lang="en-US" dirty="0" smtClean="0"/>
          </a:p>
          <a:p>
            <a:endParaRPr lang="en-US" dirty="0" smtClean="0"/>
          </a:p>
          <a:p>
            <a:endParaRPr lang="en-US" dirty="0"/>
          </a:p>
        </p:txBody>
      </p:sp>
      <p:sp>
        <p:nvSpPr>
          <p:cNvPr id="15" name="TextBox 14"/>
          <p:cNvSpPr txBox="1"/>
          <p:nvPr/>
        </p:nvSpPr>
        <p:spPr>
          <a:xfrm>
            <a:off x="1873557" y="978599"/>
            <a:ext cx="184666" cy="369332"/>
          </a:xfrm>
          <a:prstGeom prst="rect">
            <a:avLst/>
          </a:prstGeom>
          <a:noFill/>
        </p:spPr>
        <p:txBody>
          <a:bodyPr wrap="none" rtlCol="0">
            <a:spAutoFit/>
          </a:bodyPr>
          <a:lstStyle/>
          <a:p>
            <a:endParaRPr lang="en-US" dirty="0"/>
          </a:p>
        </p:txBody>
      </p:sp>
      <p:sp>
        <p:nvSpPr>
          <p:cNvPr id="14" name="TextBox 13"/>
          <p:cNvSpPr txBox="1"/>
          <p:nvPr/>
        </p:nvSpPr>
        <p:spPr>
          <a:xfrm>
            <a:off x="5974566" y="1602304"/>
            <a:ext cx="612668" cy="369332"/>
          </a:xfrm>
          <a:prstGeom prst="rect">
            <a:avLst/>
          </a:prstGeom>
          <a:noFill/>
        </p:spPr>
        <p:txBody>
          <a:bodyPr wrap="none" rtlCol="0">
            <a:spAutoFit/>
          </a:bodyPr>
          <a:lstStyle/>
          <a:p>
            <a:r>
              <a:rPr lang="en-US" dirty="0" smtClean="0"/>
              <a:t>PCA </a:t>
            </a:r>
          </a:p>
        </p:txBody>
      </p:sp>
      <p:sp>
        <p:nvSpPr>
          <p:cNvPr id="16" name="TextBox 15"/>
          <p:cNvSpPr txBox="1"/>
          <p:nvPr/>
        </p:nvSpPr>
        <p:spPr>
          <a:xfrm>
            <a:off x="539552" y="4643844"/>
            <a:ext cx="3661467" cy="369332"/>
          </a:xfrm>
          <a:prstGeom prst="rect">
            <a:avLst/>
          </a:prstGeom>
          <a:noFill/>
        </p:spPr>
        <p:txBody>
          <a:bodyPr wrap="square" rtlCol="0">
            <a:spAutoFit/>
          </a:bodyPr>
          <a:lstStyle/>
          <a:p>
            <a:r>
              <a:rPr lang="en-US" dirty="0" smtClean="0"/>
              <a:t>Get the best fit for community</a:t>
            </a:r>
            <a:endParaRPr lang="en-US" dirty="0"/>
          </a:p>
        </p:txBody>
      </p:sp>
      <p:sp>
        <p:nvSpPr>
          <p:cNvPr id="17" name="TextBox 16"/>
          <p:cNvSpPr txBox="1"/>
          <p:nvPr/>
        </p:nvSpPr>
        <p:spPr>
          <a:xfrm>
            <a:off x="4139952" y="4006805"/>
            <a:ext cx="2211838" cy="646331"/>
          </a:xfrm>
          <a:prstGeom prst="rect">
            <a:avLst/>
          </a:prstGeom>
          <a:noFill/>
        </p:spPr>
        <p:txBody>
          <a:bodyPr wrap="square" rtlCol="0">
            <a:spAutoFit/>
          </a:bodyPr>
          <a:lstStyle/>
          <a:p>
            <a:r>
              <a:rPr lang="en-US" dirty="0" smtClean="0"/>
              <a:t>Special type of constrained</a:t>
            </a:r>
          </a:p>
        </p:txBody>
      </p:sp>
    </p:spTree>
    <p:extLst>
      <p:ext uri="{BB962C8B-B14F-4D97-AF65-F5344CB8AC3E}">
        <p14:creationId xmlns:p14="http://schemas.microsoft.com/office/powerpoint/2010/main" val="216911894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descr="https://encrypted-tbn3.gstatic.com/images?q=tbn:ANd9GcQAy9fsAKd_sXzIkPw-FcQ0naTn-6KxnkuTYCTuI2YeQFQ3oHao5w"/>
          <p:cNvPicPr>
            <a:picLocks noChangeAspect="1" noChangeArrowheads="1"/>
          </p:cNvPicPr>
          <p:nvPr/>
        </p:nvPicPr>
        <p:blipFill>
          <a:blip r:embed="rId3" cstate="print"/>
          <a:srcRect/>
          <a:stretch>
            <a:fillRect/>
          </a:stretch>
        </p:blipFill>
        <p:spPr bwMode="auto">
          <a:xfrm>
            <a:off x="0" y="5229200"/>
            <a:ext cx="1628800" cy="1628800"/>
          </a:xfrm>
          <a:prstGeom prst="rect">
            <a:avLst/>
          </a:prstGeom>
          <a:noFill/>
        </p:spPr>
      </p:pic>
      <p:sp>
        <p:nvSpPr>
          <p:cNvPr id="2" name="Title 1"/>
          <p:cNvSpPr>
            <a:spLocks noGrp="1"/>
          </p:cNvSpPr>
          <p:nvPr>
            <p:ph type="title"/>
          </p:nvPr>
        </p:nvSpPr>
        <p:spPr/>
        <p:txBody>
          <a:bodyPr/>
          <a:lstStyle/>
          <a:p>
            <a:r>
              <a:rPr lang="en-NZ" dirty="0" smtClean="0"/>
              <a:t>Why ordinations?</a:t>
            </a:r>
            <a:endParaRPr lang="en-NZ" dirty="0"/>
          </a:p>
        </p:txBody>
      </p:sp>
      <p:sp>
        <p:nvSpPr>
          <p:cNvPr id="3" name="Content Placeholder 2"/>
          <p:cNvSpPr>
            <a:spLocks noGrp="1"/>
          </p:cNvSpPr>
          <p:nvPr>
            <p:ph idx="1"/>
          </p:nvPr>
        </p:nvSpPr>
        <p:spPr>
          <a:xfrm>
            <a:off x="1187624" y="1484784"/>
            <a:ext cx="6203032" cy="4061047"/>
          </a:xfrm>
        </p:spPr>
        <p:txBody>
          <a:bodyPr>
            <a:normAutofit fontScale="77500" lnSpcReduction="20000"/>
          </a:bodyPr>
          <a:lstStyle/>
          <a:p>
            <a:r>
              <a:rPr lang="en-NZ" dirty="0" smtClean="0"/>
              <a:t>Because the data is complex!</a:t>
            </a:r>
          </a:p>
          <a:p>
            <a:r>
              <a:rPr lang="en-NZ" dirty="0" smtClean="0"/>
              <a:t>Examining community patterns, and drivers of those patterns</a:t>
            </a:r>
          </a:p>
          <a:p>
            <a:r>
              <a:rPr lang="en-NZ" dirty="0" smtClean="0"/>
              <a:t>Variable decomposition or data reduction (PCA). </a:t>
            </a:r>
            <a:r>
              <a:rPr lang="en-NZ" sz="2600" dirty="0" smtClean="0"/>
              <a:t>We may need a latent variable for path analysis or regression.</a:t>
            </a:r>
            <a:endParaRPr lang="en-NZ" dirty="0" smtClean="0"/>
          </a:p>
          <a:p>
            <a:r>
              <a:rPr lang="en-NZ" dirty="0" smtClean="0"/>
              <a:t>Data and pattern simplification</a:t>
            </a:r>
          </a:p>
          <a:p>
            <a:r>
              <a:rPr lang="en-NZ" dirty="0" smtClean="0"/>
              <a:t>Outlier detection</a:t>
            </a:r>
          </a:p>
          <a:p>
            <a:r>
              <a:rPr lang="en-NZ" dirty="0" smtClean="0"/>
              <a:t>Variable selection – experimental studies.</a:t>
            </a:r>
          </a:p>
          <a:p>
            <a:r>
              <a:rPr lang="en-NZ" dirty="0" smtClean="0"/>
              <a:t>Interpretation and understanding</a:t>
            </a:r>
          </a:p>
          <a:p>
            <a:r>
              <a:rPr lang="en-NZ" dirty="0" smtClean="0"/>
              <a:t>Testable hypotheses</a:t>
            </a:r>
          </a:p>
          <a:p>
            <a:endParaRPr lang="en-NZ" dirty="0" smtClean="0"/>
          </a:p>
          <a:p>
            <a:endParaRPr lang="en-NZ" dirty="0"/>
          </a:p>
        </p:txBody>
      </p:sp>
      <p:pic>
        <p:nvPicPr>
          <p:cNvPr id="7" name="Picture 12" descr="https://cacodaemonia.files.wordpress.com/2011/01/039.jpg"/>
          <p:cNvPicPr>
            <a:picLocks noChangeAspect="1" noChangeArrowheads="1"/>
          </p:cNvPicPr>
          <p:nvPr/>
        </p:nvPicPr>
        <p:blipFill>
          <a:blip r:embed="rId4" cstate="print"/>
          <a:srcRect/>
          <a:stretch>
            <a:fillRect/>
          </a:stretch>
        </p:blipFill>
        <p:spPr bwMode="auto">
          <a:xfrm>
            <a:off x="7835012" y="4869160"/>
            <a:ext cx="1308988" cy="2187624"/>
          </a:xfrm>
          <a:prstGeom prst="rect">
            <a:avLst/>
          </a:prstGeom>
          <a:noFill/>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11220</TotalTime>
  <Words>2149</Words>
  <Application>Microsoft Macintosh PowerPoint</Application>
  <PresentationFormat>On-screen Show (4:3)</PresentationFormat>
  <Paragraphs>197</Paragraphs>
  <Slides>26</Slides>
  <Notes>15</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PowerPoint Presentation</vt:lpstr>
      <vt:lpstr>PowerPoint Presentation</vt:lpstr>
      <vt:lpstr>Multivariate data</vt:lpstr>
      <vt:lpstr>Why ordinations?</vt:lpstr>
      <vt:lpstr>Why ordinations?</vt:lpstr>
      <vt:lpstr>Why ordinations?</vt:lpstr>
      <vt:lpstr>Why ordinations?</vt:lpstr>
      <vt:lpstr>PowerPoint Presentation</vt:lpstr>
      <vt:lpstr>Why ordinations?</vt:lpstr>
      <vt:lpstr>PowerPoint Presentation</vt:lpstr>
      <vt:lpstr>Unconstrained</vt:lpstr>
      <vt:lpstr>Unconstrained - PCA</vt:lpstr>
      <vt:lpstr>Unconstrained - NMDS</vt:lpstr>
      <vt:lpstr>Unconstrained - DCA</vt:lpstr>
      <vt:lpstr>Post-hoc tests on dissimilarity matrices</vt:lpstr>
      <vt:lpstr>Post-hoc tests on dissimilarity matrices</vt:lpstr>
      <vt:lpstr>Post-hoc tests on dissimilarity matrices</vt:lpstr>
      <vt:lpstr>Run unconstrained analyses and group tests</vt:lpstr>
      <vt:lpstr>Constrained</vt:lpstr>
      <vt:lpstr>Partial constrained</vt:lpstr>
      <vt:lpstr>Principle coordinates of neighbour hood matrix – Spatial decomposition</vt:lpstr>
      <vt:lpstr>Unconstrained and constrained are complementary!</vt:lpstr>
      <vt:lpstr>PowerPoint Presentation</vt:lpstr>
      <vt:lpstr>Very, very, brief synopsis</vt:lpstr>
      <vt:lpstr>Reading.</vt:lpstr>
      <vt:lpstr>More reading.</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Jon Bray</dc:creator>
  <cp:lastModifiedBy>Olivia Burge</cp:lastModifiedBy>
  <cp:revision>14</cp:revision>
  <dcterms:created xsi:type="dcterms:W3CDTF">2014-08-29T09:35:02Z</dcterms:created>
  <dcterms:modified xsi:type="dcterms:W3CDTF">2014-12-15T00:27:31Z</dcterms:modified>
</cp:coreProperties>
</file>

<file path=docProps/thumbnail.jpeg>
</file>